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7" r:id="rId2"/>
    <p:sldId id="258" r:id="rId3"/>
    <p:sldId id="259" r:id="rId4"/>
    <p:sldId id="260" r:id="rId5"/>
    <p:sldId id="278" r:id="rId6"/>
    <p:sldId id="279" r:id="rId7"/>
    <p:sldId id="261" r:id="rId8"/>
    <p:sldId id="280" r:id="rId9"/>
    <p:sldId id="263" r:id="rId10"/>
    <p:sldId id="264" r:id="rId11"/>
    <p:sldId id="265" r:id="rId12"/>
    <p:sldId id="266" r:id="rId13"/>
    <p:sldId id="267" r:id="rId14"/>
    <p:sldId id="268" r:id="rId15"/>
    <p:sldId id="269" r:id="rId16"/>
    <p:sldId id="270" r:id="rId17"/>
    <p:sldId id="271"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6" autoAdjust="0"/>
    <p:restoredTop sz="94675" autoAdjust="0"/>
  </p:normalViewPr>
  <p:slideViewPr>
    <p:cSldViewPr>
      <p:cViewPr varScale="1">
        <p:scale>
          <a:sx n="62" d="100"/>
          <a:sy n="62" d="100"/>
        </p:scale>
        <p:origin x="1412" y="52"/>
      </p:cViewPr>
      <p:guideLst>
        <p:guide orient="horz" pos="2160"/>
        <p:guide pos="2880"/>
      </p:guideLst>
    </p:cSldViewPr>
  </p:slideViewPr>
  <p:outlineViewPr>
    <p:cViewPr>
      <p:scale>
        <a:sx n="33" d="100"/>
        <a:sy n="33" d="100"/>
      </p:scale>
      <p:origin x="24" y="1611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6DFD233-BD87-40A5-84FA-C512CBFE32BA}" type="datetimeFigureOut">
              <a:rPr kumimoji="1" lang="ja-JP" altLang="en-US" smtClean="0"/>
              <a:t>2022/4/15</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E4D63503-62FB-4DA1-B8B6-968FFE942559}" type="slidenum">
              <a:rPr kumimoji="1" lang="ja-JP" altLang="en-US" smtClean="0"/>
              <a:t>‹#›</a:t>
            </a:fld>
            <a:endParaRPr kumimoji="1" lang="ja-JP" altLang="en-US"/>
          </a:p>
        </p:txBody>
      </p:sp>
    </p:spTree>
    <p:extLst>
      <p:ext uri="{BB962C8B-B14F-4D97-AF65-F5344CB8AC3E}">
        <p14:creationId xmlns:p14="http://schemas.microsoft.com/office/powerpoint/2010/main" val="25613447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図 3" descr="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p:cNvSpPr>
            <a:spLocks noGrp="1"/>
          </p:cNvSpPr>
          <p:nvPr>
            <p:ph type="ctrTitle" hasCustomPrompt="1"/>
          </p:nvPr>
        </p:nvSpPr>
        <p:spPr>
          <a:xfrm>
            <a:off x="869102" y="415107"/>
            <a:ext cx="7772400" cy="1116895"/>
          </a:xfrm>
        </p:spPr>
        <p:txBody>
          <a:bodyPr/>
          <a:lstStyle>
            <a:lvl1pPr>
              <a:defRPr>
                <a:solidFill>
                  <a:schemeClr val="bg1"/>
                </a:solidFill>
              </a:defRPr>
            </a:lvl1pPr>
          </a:lstStyle>
          <a:p>
            <a:r>
              <a:rPr kumimoji="1" lang="ja-JP" altLang="en-US" dirty="0"/>
              <a:t>タイトルここに入ります</a:t>
            </a:r>
            <a:br>
              <a:rPr kumimoji="1" lang="en-US" altLang="ja-JP" dirty="0"/>
            </a:br>
            <a:r>
              <a:rPr kumimoji="1" lang="ja-JP" altLang="en-US" dirty="0"/>
              <a:t>クリックして</a:t>
            </a:r>
            <a:r>
              <a:rPr kumimoji="1" lang="ja-JP" altLang="en-US"/>
              <a:t>タイトルを入力</a:t>
            </a:r>
            <a:endParaRPr kumimoji="1" lang="ja-JP" altLang="en-US" dirty="0"/>
          </a:p>
        </p:txBody>
      </p:sp>
      <p:sp>
        <p:nvSpPr>
          <p:cNvPr id="3" name="サブタイトル 2"/>
          <p:cNvSpPr>
            <a:spLocks noGrp="1"/>
          </p:cNvSpPr>
          <p:nvPr>
            <p:ph type="subTitle" idx="1"/>
          </p:nvPr>
        </p:nvSpPr>
        <p:spPr>
          <a:xfrm>
            <a:off x="869102" y="1673308"/>
            <a:ext cx="3430390" cy="434831"/>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pic>
        <p:nvPicPr>
          <p:cNvPr id="8" name="Picture 2" descr="C:\Users\tsuruta\Documents\2. JEMAI森林マーク\PNG版\001ロゴwi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22898" y="6543727"/>
            <a:ext cx="218080" cy="21689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userDrawn="1"/>
        </p:nvSpPr>
        <p:spPr>
          <a:xfrm>
            <a:off x="6812462" y="6543727"/>
            <a:ext cx="2010436" cy="215444"/>
          </a:xfrm>
          <a:prstGeom prst="rect">
            <a:avLst/>
          </a:prstGeom>
          <a:noFill/>
        </p:spPr>
        <p:txBody>
          <a:bodyPr wrap="none" rtlCol="0">
            <a:spAutoFit/>
          </a:bodyPr>
          <a:lstStyle/>
          <a:p>
            <a:pPr algn="r" defTabSz="457200"/>
            <a:r>
              <a:rPr lang="en-US" altLang="ja-JP" sz="800" dirty="0">
                <a:solidFill>
                  <a:prstClr val="white"/>
                </a:solidFill>
              </a:rPr>
              <a:t>Copyright(C)2017 JEMAI All Rights Reserved</a:t>
            </a:r>
            <a:endParaRPr lang="ja-JP" altLang="en-US" sz="800" dirty="0">
              <a:solidFill>
                <a:prstClr val="white"/>
              </a:solidFill>
            </a:endParaRPr>
          </a:p>
        </p:txBody>
      </p:sp>
    </p:spTree>
    <p:extLst>
      <p:ext uri="{BB962C8B-B14F-4D97-AF65-F5344CB8AC3E}">
        <p14:creationId xmlns:p14="http://schemas.microsoft.com/office/powerpoint/2010/main" val="277119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a:xfrm>
            <a:off x="3131840" y="6492875"/>
            <a:ext cx="2133600" cy="365125"/>
          </a:xfrm>
        </p:spPr>
        <p:txBody>
          <a:bodyPr/>
          <a:lstStyle/>
          <a:p>
            <a:fld id="{C16DEB63-FF42-5E48-95A5-1B67DBEF02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242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pic>
        <p:nvPicPr>
          <p:cNvPr id="9" name="図 8" descr="08.jpg"/>
          <p:cNvPicPr>
            <a:picLocks noChangeAspect="1"/>
          </p:cNvPicPr>
          <p:nvPr userDrawn="1"/>
        </p:nvPicPr>
        <p:blipFill rotWithShape="1">
          <a:blip r:embed="rId2">
            <a:extLst>
              <a:ext uri="{28A0092B-C50C-407E-A947-70E740481C1C}">
                <a14:useLocalDpi xmlns:a14="http://schemas.microsoft.com/office/drawing/2010/main" val="0"/>
              </a:ext>
            </a:extLst>
          </a:blip>
          <a:srcRect l="4410" b="5879"/>
          <a:stretch/>
        </p:blipFill>
        <p:spPr>
          <a:xfrm>
            <a:off x="403224" y="0"/>
            <a:ext cx="8740775" cy="6454775"/>
          </a:xfrm>
          <a:prstGeom prst="rect">
            <a:avLst/>
          </a:prstGeom>
        </p:spPr>
      </p:pic>
      <p:sp>
        <p:nvSpPr>
          <p:cNvPr id="2" name="タイトル 1"/>
          <p:cNvSpPr>
            <a:spLocks noGrp="1"/>
          </p:cNvSpPr>
          <p:nvPr>
            <p:ph type="title"/>
          </p:nvPr>
        </p:nvSpPr>
        <p:spPr>
          <a:xfrm>
            <a:off x="608343" y="3217269"/>
            <a:ext cx="7934511" cy="541315"/>
          </a:xfrm>
        </p:spPr>
        <p:txBody>
          <a:bodyPr>
            <a:normAutofit/>
          </a:bodyPr>
          <a:lstStyle>
            <a:lvl1pPr algn="ctr">
              <a:defRPr sz="2400"/>
            </a:lvl1pPr>
          </a:lstStyle>
          <a:p>
            <a:r>
              <a:rPr kumimoji="1" lang="ja-JP" altLang="en-US"/>
              <a:t>マスター タイトルの書式設定</a:t>
            </a:r>
            <a:endParaRPr kumimoji="1" lang="ja-JP" altLang="en-US" dirty="0"/>
          </a:p>
        </p:txBody>
      </p:sp>
      <p:sp>
        <p:nvSpPr>
          <p:cNvPr id="5" name="スライド番号プレースホルダー 4"/>
          <p:cNvSpPr>
            <a:spLocks noGrp="1"/>
          </p:cNvSpPr>
          <p:nvPr>
            <p:ph type="sldNum" sz="quarter" idx="12"/>
          </p:nvPr>
        </p:nvSpPr>
        <p:spPr/>
        <p:txBody>
          <a:bodyPr/>
          <a:lstStyle/>
          <a:p>
            <a:fld id="{C16DEB63-FF42-5E48-95A5-1B67DBEF025F}"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10" name="図 9" descr="09.w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00" y="2012262"/>
            <a:ext cx="939800" cy="938046"/>
          </a:xfrm>
          <a:prstGeom prst="rect">
            <a:avLst/>
          </a:prstGeom>
        </p:spPr>
      </p:pic>
    </p:spTree>
    <p:extLst>
      <p:ext uri="{BB962C8B-B14F-4D97-AF65-F5344CB8AC3E}">
        <p14:creationId xmlns:p14="http://schemas.microsoft.com/office/powerpoint/2010/main" val="247365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a:xfrm>
            <a:off x="3347864" y="6492875"/>
            <a:ext cx="2133600" cy="365125"/>
          </a:xfrm>
        </p:spPr>
        <p:txBody>
          <a:bodyPr/>
          <a:lstStyle/>
          <a:p>
            <a:fld id="{7B1AA02A-9593-5840-86A9-9CF7FD61A0DA}" type="slidenum">
              <a:rPr lang="ja-JP" altLang="en-US" smtClean="0"/>
              <a:pPr/>
              <a:t>‹#›</a:t>
            </a:fld>
            <a:endParaRPr lang="ja-JP" altLang="en-US" dirty="0"/>
          </a:p>
        </p:txBody>
      </p:sp>
    </p:spTree>
    <p:extLst>
      <p:ext uri="{BB962C8B-B14F-4D97-AF65-F5344CB8AC3E}">
        <p14:creationId xmlns:p14="http://schemas.microsoft.com/office/powerpoint/2010/main" val="3020230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図 4" descr="1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プレースホルダー 1"/>
          <p:cNvSpPr>
            <a:spLocks noGrp="1"/>
          </p:cNvSpPr>
          <p:nvPr>
            <p:ph type="title"/>
          </p:nvPr>
        </p:nvSpPr>
        <p:spPr>
          <a:xfrm>
            <a:off x="903433" y="169885"/>
            <a:ext cx="7934511" cy="85145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8343" y="1295400"/>
            <a:ext cx="8372475" cy="469582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6847218" y="60483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16DEB63-FF42-5E48-95A5-1B67DBEF025F}" type="slidenum">
              <a:rPr lang="ja-JP" altLang="en-US" smtClean="0">
                <a:solidFill>
                  <a:prstClr val="black">
                    <a:tint val="75000"/>
                  </a:prstClr>
                </a:solidFill>
              </a:rPr>
              <a:pPr defTabSz="457200"/>
              <a:t>‹#›</a:t>
            </a:fld>
            <a:endParaRPr lang="ja-JP" altLang="en-US" dirty="0">
              <a:solidFill>
                <a:prstClr val="black">
                  <a:tint val="75000"/>
                </a:prstClr>
              </a:solidFill>
            </a:endParaRPr>
          </a:p>
        </p:txBody>
      </p:sp>
      <p:pic>
        <p:nvPicPr>
          <p:cNvPr id="7" name="Picture 2" descr="C:\Users\tsuruta\Documents\2. JEMAI森林マーク\PNG版\001ロゴwin.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822898" y="6543727"/>
            <a:ext cx="218080" cy="21689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userDrawn="1"/>
        </p:nvSpPr>
        <p:spPr>
          <a:xfrm>
            <a:off x="6812462" y="6543727"/>
            <a:ext cx="2010436" cy="215444"/>
          </a:xfrm>
          <a:prstGeom prst="rect">
            <a:avLst/>
          </a:prstGeom>
          <a:noFill/>
        </p:spPr>
        <p:txBody>
          <a:bodyPr wrap="none" rtlCol="0">
            <a:spAutoFit/>
          </a:bodyPr>
          <a:lstStyle/>
          <a:p>
            <a:pPr algn="r" defTabSz="457200"/>
            <a:r>
              <a:rPr lang="en-US" altLang="ja-JP" sz="800" dirty="0">
                <a:solidFill>
                  <a:prstClr val="white"/>
                </a:solidFill>
              </a:rPr>
              <a:t>Copyright(C)2017 JEMAI All Rights Reserved</a:t>
            </a:r>
            <a:endParaRPr lang="ja-JP" altLang="en-US" sz="800" dirty="0">
              <a:solidFill>
                <a:prstClr val="white"/>
              </a:solidFill>
            </a:endParaRPr>
          </a:p>
        </p:txBody>
      </p:sp>
    </p:spTree>
    <p:extLst>
      <p:ext uri="{BB962C8B-B14F-4D97-AF65-F5344CB8AC3E}">
        <p14:creationId xmlns:p14="http://schemas.microsoft.com/office/powerpoint/2010/main" val="347079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457200" rtl="0" eaLnBrk="1" latinLnBrk="0" hangingPunct="1">
        <a:spcBef>
          <a:spcPct val="0"/>
        </a:spcBef>
        <a:buNone/>
        <a:defRPr kumimoji="1" sz="3200" kern="1200">
          <a:solidFill>
            <a:schemeClr val="tx1">
              <a:lumMod val="75000"/>
              <a:lumOff val="2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hemicals@jemai.or.j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chemicals@jemai.or.j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int-chem@jemai.or.j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int-chem@jemai.or.j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jemai.or.jp/chemicals/CATCHER/intro.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jemai.or.jp/chemicals/chemicalmanagement.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chemicals@jemai.or.j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692696"/>
            <a:ext cx="7772400" cy="1116895"/>
          </a:xfrm>
        </p:spPr>
        <p:txBody>
          <a:bodyPr>
            <a:normAutofit/>
          </a:bodyPr>
          <a:lstStyle/>
          <a:p>
            <a:r>
              <a:rPr kumimoji="1" lang="ja-JP" altLang="en-US" sz="3400" dirty="0">
                <a:latin typeface="HGP創英角ｺﾞｼｯｸUB" panose="020B0900000000000000" pitchFamily="50" charset="-128"/>
                <a:ea typeface="HGP創英角ｺﾞｼｯｸUB" panose="020B0900000000000000" pitchFamily="50" charset="-128"/>
              </a:rPr>
              <a:t>国際化学物質管理支援センターのご案内</a:t>
            </a:r>
          </a:p>
        </p:txBody>
      </p:sp>
      <p:sp>
        <p:nvSpPr>
          <p:cNvPr id="3" name="サブタイトル 2"/>
          <p:cNvSpPr>
            <a:spLocks noGrp="1"/>
          </p:cNvSpPr>
          <p:nvPr>
            <p:ph type="subTitle" idx="1"/>
          </p:nvPr>
        </p:nvSpPr>
        <p:spPr>
          <a:xfrm>
            <a:off x="1004872" y="1669626"/>
            <a:ext cx="6375439" cy="434831"/>
          </a:xfrm>
        </p:spPr>
        <p:txBody>
          <a:bodyPr>
            <a:noAutofit/>
          </a:bodyPr>
          <a:lstStyle/>
          <a:p>
            <a:pPr algn="l"/>
            <a:r>
              <a:rPr lang="ja-JP" altLang="en-US" sz="2100" dirty="0">
                <a:latin typeface="HGｺﾞｼｯｸE" panose="020B0909000000000000" pitchFamily="49" charset="-128"/>
                <a:ea typeface="HGｺﾞｼｯｸE" panose="020B0909000000000000" pitchFamily="49" charset="-128"/>
                <a:cs typeface="Arial Unicode MS" panose="020B0604020202020204" pitchFamily="50" charset="-128"/>
              </a:rPr>
              <a:t>化学物質</a:t>
            </a:r>
            <a:r>
              <a:rPr lang="ja-JP" altLang="en-US" sz="2100" dirty="0">
                <a:latin typeface="HGP創英角ｺﾞｼｯｸUB" panose="020B0900000000000000" pitchFamily="50" charset="-128"/>
                <a:ea typeface="HGP創英角ｺﾞｼｯｸUB" panose="020B0900000000000000" pitchFamily="50" charset="-128"/>
                <a:cs typeface="Arial Unicode MS" panose="020B0604020202020204" pitchFamily="50" charset="-128"/>
              </a:rPr>
              <a:t>管理</a:t>
            </a:r>
            <a:r>
              <a:rPr lang="ja-JP" altLang="en-US" sz="2100" dirty="0">
                <a:latin typeface="HGｺﾞｼｯｸE" panose="020B0909000000000000" pitchFamily="49" charset="-128"/>
                <a:ea typeface="HGｺﾞｼｯｸE" panose="020B0909000000000000" pitchFamily="49" charset="-128"/>
                <a:cs typeface="Arial Unicode MS" panose="020B0604020202020204" pitchFamily="50" charset="-128"/>
              </a:rPr>
              <a:t>に関する支援を行う専門家集団です</a:t>
            </a:r>
            <a:endParaRPr kumimoji="1" lang="ja-JP" altLang="en-US" sz="2100" dirty="0">
              <a:latin typeface="HGｺﾞｼｯｸE" panose="020B0909000000000000" pitchFamily="49" charset="-128"/>
              <a:ea typeface="HGｺﾞｼｯｸE" panose="020B0909000000000000" pitchFamily="49" charset="-128"/>
              <a:cs typeface="Arial Unicode MS" panose="020B0604020202020204" pitchFamily="50" charset="-128"/>
            </a:endParaRPr>
          </a:p>
        </p:txBody>
      </p:sp>
    </p:spTree>
    <p:extLst>
      <p:ext uri="{BB962C8B-B14F-4D97-AF65-F5344CB8AC3E}">
        <p14:creationId xmlns:p14="http://schemas.microsoft.com/office/powerpoint/2010/main" val="1623702728"/>
      </p:ext>
    </p:extLst>
  </p:cSld>
  <p:clrMapOvr>
    <a:masterClrMapping/>
  </p:clrMapOvr>
  <mc:AlternateContent xmlns:mc="http://schemas.openxmlformats.org/markup-compatibility/2006" xmlns:p14="http://schemas.microsoft.com/office/powerpoint/2010/main">
    <mc:Choice Requires="p14">
      <p:transition spd="slow" p14:dur="2000" advTm="1899"/>
    </mc:Choice>
    <mc:Fallback xmlns="">
      <p:transition spd="slow" advTm="189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コンサルティング</a:t>
            </a:r>
          </a:p>
        </p:txBody>
      </p:sp>
      <p:sp>
        <p:nvSpPr>
          <p:cNvPr id="3" name="コンテンツ プレースホルダー 2"/>
          <p:cNvSpPr>
            <a:spLocks noGrp="1"/>
          </p:cNvSpPr>
          <p:nvPr>
            <p:ph idx="1"/>
          </p:nvPr>
        </p:nvSpPr>
        <p:spPr>
          <a:xfrm>
            <a:off x="484518" y="1301873"/>
            <a:ext cx="8496300" cy="3855319"/>
          </a:xfrm>
        </p:spPr>
        <p:txBody>
          <a:bodyPr>
            <a:noAutofit/>
          </a:bodyPr>
          <a:lstStyle/>
          <a:p>
            <a:pPr marL="0" indent="0">
              <a:buSzPct val="80000"/>
              <a:buNone/>
            </a:pPr>
            <a:r>
              <a:rPr kumimoji="1" lang="ja-JP" altLang="en-US" sz="1800" dirty="0"/>
              <a:t>個社特有の課題</a:t>
            </a:r>
            <a:r>
              <a:rPr lang="ja-JP" altLang="en-US" sz="1800" dirty="0"/>
              <a:t>への</a:t>
            </a:r>
            <a:r>
              <a:rPr kumimoji="1" lang="ja-JP" altLang="en-US" sz="1800" dirty="0"/>
              <a:t>対応、緊急の課題解決、長期的な調査など担当者と一緒に問題解決を図ります。</a:t>
            </a:r>
            <a:endParaRPr kumimoji="1" lang="en-US" altLang="ja-JP" sz="1800" dirty="0"/>
          </a:p>
          <a:p>
            <a:pPr marL="0" indent="0">
              <a:buSzPct val="80000"/>
              <a:buNone/>
            </a:pPr>
            <a:endParaRPr lang="en-US" altLang="ja-JP" sz="1800" dirty="0"/>
          </a:p>
          <a:p>
            <a:pPr marL="0" indent="0">
              <a:buSzPct val="80000"/>
              <a:buNone/>
            </a:pPr>
            <a:r>
              <a:rPr kumimoji="1" lang="ja-JP" altLang="en-US" sz="1800" dirty="0"/>
              <a:t>① </a:t>
            </a:r>
            <a:r>
              <a:rPr lang="ja-JP" altLang="en-US" sz="1800" dirty="0"/>
              <a:t>窓口相談</a:t>
            </a:r>
            <a:endParaRPr lang="en-US" altLang="ja-JP" sz="1800" dirty="0"/>
          </a:p>
          <a:p>
            <a:pPr marL="0" indent="0">
              <a:buSzPct val="80000"/>
              <a:buNone/>
            </a:pPr>
            <a:r>
              <a:rPr lang="ja-JP" altLang="en-US" sz="1800" dirty="0"/>
              <a:t>自社製品に関係する法規制の概要や対応等について、その場で解決できる内容は窓口相談が便利です。当</a:t>
            </a:r>
            <a:r>
              <a:rPr kumimoji="1" lang="ja-JP" altLang="en-US" sz="1800" dirty="0"/>
              <a:t>協会にお越しいただくか、</a:t>
            </a:r>
            <a:r>
              <a:rPr lang="ja-JP" altLang="en-US" sz="1800" dirty="0"/>
              <a:t>お客様の指定場所にお伺いしてご相談をお受けします。</a:t>
            </a:r>
            <a:endParaRPr lang="en-US" altLang="ja-JP" sz="1800" dirty="0"/>
          </a:p>
          <a:p>
            <a:pPr marL="0" indent="0">
              <a:buSzPct val="80000"/>
              <a:buNone/>
            </a:pPr>
            <a:endParaRPr lang="en-US" altLang="ja-JP" sz="1800" dirty="0"/>
          </a:p>
          <a:p>
            <a:pPr marL="0" indent="0">
              <a:buSzPct val="80000"/>
              <a:buNone/>
            </a:pPr>
            <a:r>
              <a:rPr kumimoji="1" lang="ja-JP" altLang="en-US" sz="1800" dirty="0"/>
              <a:t>② 継続的なコンサル</a:t>
            </a:r>
            <a:endParaRPr kumimoji="1" lang="en-US" altLang="ja-JP" sz="1800" dirty="0"/>
          </a:p>
          <a:p>
            <a:pPr marL="0" indent="0">
              <a:buSzPct val="80000"/>
              <a:buNone/>
            </a:pPr>
            <a:r>
              <a:rPr kumimoji="1" lang="ja-JP" altLang="en-US" sz="1800" dirty="0"/>
              <a:t>社内の管理体制の構築、管理対象基準の作成、法規制情報に関する提供など、長期あるいは継続的な支援についてご相談をお受けいたします。内容をお伺いしてからお見積りをさせて頂きます。</a:t>
            </a:r>
            <a:endParaRPr kumimoji="1" lang="en-US" altLang="ja-JP" sz="1800" dirty="0"/>
          </a:p>
        </p:txBody>
      </p:sp>
      <p:sp>
        <p:nvSpPr>
          <p:cNvPr id="4" name="スライド番号プレースホルダー 3"/>
          <p:cNvSpPr>
            <a:spLocks noGrp="1"/>
          </p:cNvSpPr>
          <p:nvPr>
            <p:ph type="sldNum" sz="quarter" idx="12"/>
          </p:nvPr>
        </p:nvSpPr>
        <p:spPr>
          <a:xfrm>
            <a:off x="2411760" y="6492875"/>
            <a:ext cx="2133600" cy="365125"/>
          </a:xfrm>
        </p:spPr>
        <p:txBody>
          <a:bodyPr/>
          <a:lstStyle/>
          <a:p>
            <a:fld id="{C16DEB63-FF42-5E48-95A5-1B67DBEF025F}" type="slidenum">
              <a:rPr lang="ja-JP" altLang="en-US" smtClean="0">
                <a:solidFill>
                  <a:schemeClr val="bg1"/>
                </a:solidFill>
              </a:rPr>
              <a:pPr/>
              <a:t>10</a:t>
            </a:fld>
            <a:endParaRPr lang="ja-JP" altLang="en-US" dirty="0">
              <a:solidFill>
                <a:schemeClr val="bg1"/>
              </a:solidFill>
            </a:endParaRPr>
          </a:p>
        </p:txBody>
      </p:sp>
      <p:sp>
        <p:nvSpPr>
          <p:cNvPr id="8" name="正方形/長方形 7"/>
          <p:cNvSpPr/>
          <p:nvPr/>
        </p:nvSpPr>
        <p:spPr>
          <a:xfrm>
            <a:off x="514199" y="5445224"/>
            <a:ext cx="6509026" cy="369332"/>
          </a:xfrm>
          <a:prstGeom prst="rect">
            <a:avLst/>
          </a:prstGeom>
        </p:spPr>
        <p:txBody>
          <a:bodyPr wrap="none">
            <a:spAutoFit/>
          </a:bodyPr>
          <a:lstStyle/>
          <a:p>
            <a:pPr defTabSz="457200">
              <a:buSzPct val="80000"/>
            </a:pPr>
            <a:r>
              <a:rPr lang="ja-JP" altLang="en-US" dirty="0">
                <a:solidFill>
                  <a:prstClr val="black"/>
                </a:solidFill>
              </a:rPr>
              <a:t>お気軽にご相談ください。お問い合わせは　</a:t>
            </a:r>
            <a:r>
              <a:rPr lang="en-US" altLang="ja-JP" dirty="0">
                <a:solidFill>
                  <a:prstClr val="black"/>
                </a:solidFill>
                <a:hlinkClick r:id="rId2"/>
              </a:rPr>
              <a:t>chemicals@jemai.or.jp</a:t>
            </a:r>
            <a:endParaRPr lang="en-US" altLang="ja-JP" dirty="0">
              <a:solidFill>
                <a:prstClr val="black"/>
              </a:solidFill>
            </a:endParaRPr>
          </a:p>
        </p:txBody>
      </p:sp>
    </p:spTree>
    <p:extLst>
      <p:ext uri="{BB962C8B-B14F-4D97-AF65-F5344CB8AC3E}">
        <p14:creationId xmlns:p14="http://schemas.microsoft.com/office/powerpoint/2010/main" val="2853079305"/>
      </p:ext>
    </p:extLst>
  </p:cSld>
  <p:clrMapOvr>
    <a:masterClrMapping/>
  </p:clrMapOvr>
  <mc:AlternateContent xmlns:mc="http://schemas.openxmlformats.org/markup-compatibility/2006" xmlns:p14="http://schemas.microsoft.com/office/powerpoint/2010/main">
    <mc:Choice Requires="p14">
      <p:transition spd="slow" p14:dur="2000" advTm="2048"/>
    </mc:Choice>
    <mc:Fallback xmlns="">
      <p:transition spd="slow" advTm="204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コンサルティングの実績例</a:t>
            </a:r>
          </a:p>
        </p:txBody>
      </p:sp>
      <p:sp>
        <p:nvSpPr>
          <p:cNvPr id="3" name="コンテンツ プレースホルダー 2"/>
          <p:cNvSpPr>
            <a:spLocks noGrp="1"/>
          </p:cNvSpPr>
          <p:nvPr>
            <p:ph idx="1"/>
          </p:nvPr>
        </p:nvSpPr>
        <p:spPr>
          <a:xfrm>
            <a:off x="484518" y="1418359"/>
            <a:ext cx="8659482" cy="4305548"/>
          </a:xfrm>
        </p:spPr>
        <p:txBody>
          <a:bodyPr>
            <a:noAutofit/>
          </a:bodyPr>
          <a:lstStyle/>
          <a:p>
            <a:pPr marL="0" indent="0">
              <a:buSzPct val="80000"/>
              <a:buNone/>
            </a:pPr>
            <a:r>
              <a:rPr kumimoji="1" lang="ja-JP" altLang="en-US" sz="2000" b="1" dirty="0">
                <a:solidFill>
                  <a:srgbClr val="0070C0"/>
                </a:solidFill>
              </a:rPr>
              <a:t>例えば以下のようなコンサルティング実績がございます</a:t>
            </a:r>
            <a:endParaRPr kumimoji="1" lang="en-US" altLang="ja-JP" sz="2000" b="1" dirty="0">
              <a:solidFill>
                <a:srgbClr val="0070C0"/>
              </a:solidFill>
            </a:endParaRPr>
          </a:p>
          <a:p>
            <a:pPr>
              <a:lnSpc>
                <a:spcPct val="150000"/>
              </a:lnSpc>
              <a:buSzPct val="80000"/>
              <a:buFont typeface="Arial" panose="020B0604020202020204" pitchFamily="34" charset="0"/>
              <a:buChar char="•"/>
            </a:pPr>
            <a:r>
              <a:rPr lang="ja-JP" altLang="en-US" sz="1800" dirty="0"/>
              <a:t>自社の製品は、ある規制の</a:t>
            </a:r>
            <a:r>
              <a:rPr kumimoji="1" lang="ja-JP" altLang="en-US" sz="1800" dirty="0"/>
              <a:t>対象なのでしょうか</a:t>
            </a:r>
            <a:endParaRPr kumimoji="1" lang="en-US" altLang="ja-JP" sz="1800" dirty="0"/>
          </a:p>
          <a:p>
            <a:pPr>
              <a:lnSpc>
                <a:spcPct val="150000"/>
              </a:lnSpc>
              <a:buSzPct val="80000"/>
              <a:buFont typeface="Arial" panose="020B0604020202020204" pitchFamily="34" charset="0"/>
              <a:buChar char="•"/>
            </a:pPr>
            <a:r>
              <a:rPr lang="ja-JP" altLang="en-US" sz="1800" dirty="0"/>
              <a:t>規制内容がよく分からないので、当社商品にどんな影響があるのか解説してください</a:t>
            </a:r>
            <a:endParaRPr lang="en-US" altLang="ja-JP" sz="1800" dirty="0"/>
          </a:p>
          <a:p>
            <a:pPr>
              <a:lnSpc>
                <a:spcPct val="150000"/>
              </a:lnSpc>
              <a:buSzPct val="80000"/>
              <a:buFont typeface="Arial" panose="020B0604020202020204" pitchFamily="34" charset="0"/>
              <a:buChar char="•"/>
            </a:pPr>
            <a:r>
              <a:rPr kumimoji="1" lang="ja-JP" altLang="en-US" sz="1800" dirty="0"/>
              <a:t>化学物質の管理体制を作ろう・見直そうと思っているのですが手伝って</a:t>
            </a:r>
            <a:r>
              <a:rPr lang="ja-JP" altLang="en-US" sz="1800" dirty="0"/>
              <a:t>ください</a:t>
            </a:r>
            <a:endParaRPr lang="en-US" altLang="ja-JP" sz="1800" dirty="0"/>
          </a:p>
          <a:p>
            <a:pPr>
              <a:lnSpc>
                <a:spcPct val="150000"/>
              </a:lnSpc>
              <a:buSzPct val="80000"/>
              <a:buFont typeface="Arial" panose="020B0604020202020204" pitchFamily="34" charset="0"/>
              <a:buChar char="•"/>
            </a:pPr>
            <a:r>
              <a:rPr kumimoji="1" lang="ja-JP" altLang="en-US" sz="1800" dirty="0"/>
              <a:t>管理するべき化学物質のリストを作ろうと思っているのですが、手伝ってください</a:t>
            </a:r>
            <a:endParaRPr kumimoji="1" lang="en-US" altLang="ja-JP" sz="1800" dirty="0"/>
          </a:p>
          <a:p>
            <a:pPr>
              <a:lnSpc>
                <a:spcPct val="150000"/>
              </a:lnSpc>
              <a:buSzPct val="80000"/>
              <a:buFont typeface="Arial" panose="020B0604020202020204" pitchFamily="34" charset="0"/>
              <a:buChar char="•"/>
            </a:pPr>
            <a:r>
              <a:rPr lang="ja-JP" altLang="en-US" sz="1800" dirty="0"/>
              <a:t>リスクアセスメントの実施の仕方について教えてください</a:t>
            </a:r>
            <a:endParaRPr lang="en-US" altLang="ja-JP" sz="1800" dirty="0"/>
          </a:p>
          <a:p>
            <a:pPr>
              <a:lnSpc>
                <a:spcPct val="150000"/>
              </a:lnSpc>
              <a:buSzPct val="80000"/>
              <a:buFont typeface="Arial" panose="020B0604020202020204" pitchFamily="34" charset="0"/>
              <a:buChar char="•"/>
            </a:pPr>
            <a:r>
              <a:rPr kumimoji="1" lang="ja-JP" altLang="en-US" sz="1800" dirty="0"/>
              <a:t>弊社に関する製品に関するこの地域の国の規制をまとめて報告書を作ってください</a:t>
            </a:r>
            <a:endParaRPr kumimoji="1" lang="en-US" altLang="ja-JP" sz="1800" dirty="0"/>
          </a:p>
          <a:p>
            <a:pPr marL="0" indent="0">
              <a:buSzPct val="80000"/>
              <a:buNone/>
            </a:pPr>
            <a:endParaRPr lang="en-US" altLang="ja-JP" sz="1800" dirty="0"/>
          </a:p>
          <a:p>
            <a:pPr marL="0" indent="0">
              <a:buSzPct val="80000"/>
              <a:buNone/>
            </a:pPr>
            <a:r>
              <a:rPr lang="ja-JP" altLang="en-US" sz="1800" dirty="0"/>
              <a:t>弊協会でコンサルできない場合でも、可能な限り対応できる団体等を紹介いたします。</a:t>
            </a:r>
            <a:endParaRPr lang="en-US" altLang="ja-JP" sz="1800" dirty="0"/>
          </a:p>
        </p:txBody>
      </p:sp>
      <p:sp>
        <p:nvSpPr>
          <p:cNvPr id="4" name="スライド番号プレースホルダー 3"/>
          <p:cNvSpPr>
            <a:spLocks noGrp="1"/>
          </p:cNvSpPr>
          <p:nvPr>
            <p:ph type="sldNum" sz="quarter" idx="12"/>
          </p:nvPr>
        </p:nvSpPr>
        <p:spPr>
          <a:xfrm>
            <a:off x="2411760" y="6492875"/>
            <a:ext cx="2133600" cy="365125"/>
          </a:xfrm>
        </p:spPr>
        <p:txBody>
          <a:bodyPr/>
          <a:lstStyle/>
          <a:p>
            <a:fld id="{C16DEB63-FF42-5E48-95A5-1B67DBEF025F}" type="slidenum">
              <a:rPr lang="ja-JP" altLang="en-US" smtClean="0">
                <a:solidFill>
                  <a:schemeClr val="bg1"/>
                </a:solidFill>
              </a:rPr>
              <a:pPr/>
              <a:t>11</a:t>
            </a:fld>
            <a:endParaRPr lang="ja-JP" altLang="en-US" dirty="0">
              <a:solidFill>
                <a:schemeClr val="bg1"/>
              </a:solidFill>
            </a:endParaRPr>
          </a:p>
        </p:txBody>
      </p:sp>
      <p:sp>
        <p:nvSpPr>
          <p:cNvPr id="8" name="正方形/長方形 7"/>
          <p:cNvSpPr/>
          <p:nvPr/>
        </p:nvSpPr>
        <p:spPr>
          <a:xfrm>
            <a:off x="1187624" y="5692379"/>
            <a:ext cx="3833422" cy="353943"/>
          </a:xfrm>
          <a:prstGeom prst="rect">
            <a:avLst/>
          </a:prstGeom>
        </p:spPr>
        <p:txBody>
          <a:bodyPr wrap="none">
            <a:spAutoFit/>
          </a:bodyPr>
          <a:lstStyle/>
          <a:p>
            <a:pPr defTabSz="457200">
              <a:buSzPct val="80000"/>
            </a:pPr>
            <a:r>
              <a:rPr lang="ja-JP" altLang="en-US" sz="1700" dirty="0">
                <a:solidFill>
                  <a:prstClr val="black"/>
                </a:solidFill>
              </a:rPr>
              <a:t>お問い合わせは　</a:t>
            </a:r>
            <a:r>
              <a:rPr lang="en-US" altLang="ja-JP" sz="1700" dirty="0">
                <a:solidFill>
                  <a:prstClr val="black"/>
                </a:solidFill>
                <a:hlinkClick r:id="rId2"/>
              </a:rPr>
              <a:t>chemicals@jemai.or.jp</a:t>
            </a:r>
            <a:endParaRPr lang="en-US" altLang="ja-JP" sz="1700" dirty="0">
              <a:solidFill>
                <a:prstClr val="black"/>
              </a:solidFill>
            </a:endParaRPr>
          </a:p>
        </p:txBody>
      </p:sp>
    </p:spTree>
    <p:extLst>
      <p:ext uri="{BB962C8B-B14F-4D97-AF65-F5344CB8AC3E}">
        <p14:creationId xmlns:p14="http://schemas.microsoft.com/office/powerpoint/2010/main" val="3628740937"/>
      </p:ext>
    </p:extLst>
  </p:cSld>
  <p:clrMapOvr>
    <a:masterClrMapping/>
  </p:clrMapOvr>
  <mc:AlternateContent xmlns:mc="http://schemas.openxmlformats.org/markup-compatibility/2006" xmlns:p14="http://schemas.microsoft.com/office/powerpoint/2010/main">
    <mc:Choice Requires="p14">
      <p:transition spd="slow" p14:dur="2000" advTm="2187"/>
    </mc:Choice>
    <mc:Fallback xmlns="">
      <p:transition spd="slow" advTm="218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各国化学品登録</a:t>
            </a:r>
            <a:endParaRPr kumimoji="1" lang="ja-JP" altLang="en-US" dirty="0"/>
          </a:p>
        </p:txBody>
      </p:sp>
      <p:sp>
        <p:nvSpPr>
          <p:cNvPr id="3" name="コンテンツ プレースホルダー 2"/>
          <p:cNvSpPr>
            <a:spLocks noGrp="1"/>
          </p:cNvSpPr>
          <p:nvPr>
            <p:ph idx="1"/>
          </p:nvPr>
        </p:nvSpPr>
        <p:spPr>
          <a:xfrm>
            <a:off x="608343" y="1143000"/>
            <a:ext cx="8372475" cy="5372100"/>
          </a:xfrm>
        </p:spPr>
        <p:txBody>
          <a:bodyPr>
            <a:normAutofit fontScale="92500"/>
          </a:bodyPr>
          <a:lstStyle/>
          <a:p>
            <a:pPr marL="0" indent="0">
              <a:buSzPct val="80000"/>
              <a:buNone/>
            </a:pPr>
            <a:r>
              <a:rPr lang="ja-JP" altLang="en-US" sz="2000" dirty="0">
                <a:latin typeface="小塚ゴシック Pro R" pitchFamily="34" charset="-128"/>
                <a:ea typeface="小塚ゴシック Pro R" pitchFamily="34" charset="-128"/>
              </a:rPr>
              <a:t>各国化学品管理規制で要求される化学物質の予備登録や登録、登記、届出、認可、承認等の各種手続きを、現地の代理人と連携して、日本国内からワンストップで行う</a:t>
            </a:r>
            <a:r>
              <a:rPr lang="ja-JP" altLang="en-US" sz="2000" dirty="0"/>
              <a:t>サービスです。</a:t>
            </a:r>
            <a:endParaRPr kumimoji="1" lang="en-US" altLang="ja-JP" sz="2000" dirty="0"/>
          </a:p>
          <a:p>
            <a:pPr>
              <a:buSzPct val="80000"/>
              <a:buFont typeface="Wingdings" panose="05000000000000000000" pitchFamily="2" charset="2"/>
              <a:buChar char="l"/>
            </a:pPr>
            <a:r>
              <a:rPr lang="ja-JP" altLang="en-US" sz="2000" dirty="0"/>
              <a:t>主に、次の規制に対応しています</a:t>
            </a:r>
            <a:r>
              <a:rPr kumimoji="1" lang="ja-JP" altLang="en-US" sz="2000" dirty="0"/>
              <a:t>。</a:t>
            </a:r>
            <a:endParaRPr lang="en-US" altLang="ja-JP" sz="2000" dirty="0"/>
          </a:p>
          <a:p>
            <a:pPr lvl="1">
              <a:buSzPct val="80000"/>
              <a:buFont typeface="Wingdings" panose="05000000000000000000" pitchFamily="2" charset="2"/>
              <a:buChar char="l"/>
            </a:pPr>
            <a:r>
              <a:rPr lang="ja-JP" altLang="en-US" sz="1800" dirty="0"/>
              <a:t>欧州：</a:t>
            </a:r>
            <a:r>
              <a:rPr lang="en-US" altLang="ja-JP" sz="1800" dirty="0"/>
              <a:t>REACH</a:t>
            </a:r>
            <a:r>
              <a:rPr lang="ja-JP" altLang="en-US" sz="1800" dirty="0"/>
              <a:t>規則、</a:t>
            </a:r>
            <a:r>
              <a:rPr lang="en-US" altLang="ja-JP" sz="1800" dirty="0"/>
              <a:t>CLP</a:t>
            </a:r>
            <a:r>
              <a:rPr lang="ja-JP" altLang="en-US" sz="1800" dirty="0"/>
              <a:t>規則、バイオサイド製品規則等</a:t>
            </a:r>
            <a:endParaRPr lang="en-US" altLang="ja-JP" sz="1800" dirty="0"/>
          </a:p>
          <a:p>
            <a:pPr lvl="1">
              <a:buSzPct val="80000"/>
              <a:buFont typeface="Wingdings" panose="05000000000000000000" pitchFamily="2" charset="2"/>
              <a:buChar char="l"/>
            </a:pPr>
            <a:r>
              <a:rPr lang="ja-JP" altLang="en-US" sz="1800" dirty="0"/>
              <a:t>中国：新化学物質環境管理弁法、危険化学品安全管理条例等</a:t>
            </a:r>
            <a:endParaRPr lang="en-US" altLang="ja-JP" sz="1800" dirty="0"/>
          </a:p>
          <a:p>
            <a:pPr lvl="1">
              <a:buSzPct val="80000"/>
              <a:buFont typeface="Wingdings" panose="05000000000000000000" pitchFamily="2" charset="2"/>
              <a:buChar char="l"/>
            </a:pPr>
            <a:r>
              <a:rPr lang="ja-JP" altLang="en-US" sz="1800" dirty="0"/>
              <a:t>韓国：化学物質の登録及び評価に関する法律、化学物質管理法</a:t>
            </a:r>
            <a:endParaRPr lang="en-US" altLang="ja-JP" sz="1800" dirty="0"/>
          </a:p>
          <a:p>
            <a:pPr lvl="1">
              <a:buSzPct val="80000"/>
              <a:buFont typeface="Wingdings" panose="05000000000000000000" pitchFamily="2" charset="2"/>
              <a:buChar char="l"/>
            </a:pPr>
            <a:r>
              <a:rPr lang="ja-JP" altLang="en-US" sz="1800" dirty="0"/>
              <a:t>台湾：新化学物質及び既存化学資料登録弁法、新化学物質登記管理弁法等</a:t>
            </a:r>
            <a:endParaRPr lang="en-US" altLang="ja-JP" sz="1800" dirty="0"/>
          </a:p>
          <a:p>
            <a:pPr lvl="1">
              <a:buSzPct val="80000"/>
              <a:buFont typeface="Wingdings" panose="05000000000000000000" pitchFamily="2" charset="2"/>
              <a:buChar char="l"/>
            </a:pPr>
            <a:r>
              <a:rPr lang="ja-JP" altLang="en-US" sz="1800" dirty="0"/>
              <a:t>フィリピン：フィリピン共和国法律 </a:t>
            </a:r>
            <a:r>
              <a:rPr lang="en-US" altLang="ja-JP" sz="1800" dirty="0"/>
              <a:t>No.6969</a:t>
            </a:r>
            <a:endParaRPr lang="en-US" altLang="ja-JP" sz="2000" dirty="0"/>
          </a:p>
          <a:p>
            <a:pPr marL="457200" lvl="1" indent="0">
              <a:buSzPct val="80000"/>
              <a:buNone/>
            </a:pPr>
            <a:endParaRPr lang="en-US" altLang="ja-JP" sz="2000" dirty="0"/>
          </a:p>
          <a:p>
            <a:pPr>
              <a:buSzPct val="80000"/>
              <a:buFont typeface="Wingdings" panose="05000000000000000000" pitchFamily="2" charset="2"/>
              <a:buChar char="l"/>
            </a:pPr>
            <a:r>
              <a:rPr lang="ja-JP" altLang="en-US" sz="2000" dirty="0"/>
              <a:t>御社のご要望に応じ、登録や登記等に関連する書類作成・調査等を承ります。</a:t>
            </a:r>
            <a:endParaRPr lang="en-US" altLang="ja-JP" sz="1800" dirty="0"/>
          </a:p>
          <a:p>
            <a:pPr lvl="1">
              <a:buSzPct val="80000"/>
              <a:buFont typeface="Wingdings" panose="05000000000000000000" pitchFamily="2" charset="2"/>
              <a:buChar char="l"/>
            </a:pPr>
            <a:r>
              <a:rPr lang="ja-JP" altLang="en-US" sz="1800" dirty="0"/>
              <a:t>ばく露シナリオ、</a:t>
            </a:r>
            <a:r>
              <a:rPr lang="en-US" altLang="ja-JP" sz="1800" dirty="0"/>
              <a:t>CSR</a:t>
            </a:r>
            <a:r>
              <a:rPr lang="ja-JP" altLang="en-US" sz="1800" dirty="0"/>
              <a:t>（</a:t>
            </a:r>
            <a:r>
              <a:rPr lang="en-US" altLang="ja-JP" sz="1800" dirty="0"/>
              <a:t>Chemical Safety Report</a:t>
            </a:r>
            <a:r>
              <a:rPr lang="ja-JP" altLang="en-US" sz="1800" dirty="0"/>
              <a:t>）、登録文書（技術一式文書等）の作成、</a:t>
            </a:r>
            <a:endParaRPr lang="en-US" altLang="ja-JP" sz="1800" dirty="0"/>
          </a:p>
          <a:p>
            <a:pPr marL="457200" lvl="1" indent="0">
              <a:buSzPct val="80000"/>
              <a:buNone/>
            </a:pPr>
            <a:r>
              <a:rPr lang="ja-JP" altLang="en-US" sz="1800" dirty="0"/>
              <a:t>　　リスク評価の実施等</a:t>
            </a:r>
            <a:endParaRPr lang="en-US" altLang="ja-JP" sz="1800" dirty="0"/>
          </a:p>
          <a:p>
            <a:pPr marL="457200" lvl="1" indent="0">
              <a:buSzPct val="80000"/>
              <a:buNone/>
            </a:pPr>
            <a:endParaRPr lang="en-US" altLang="ja-JP" sz="1800" dirty="0"/>
          </a:p>
          <a:p>
            <a:pPr lvl="1">
              <a:buSzPct val="80000"/>
              <a:buFont typeface="Wingdings" panose="05000000000000000000" pitchFamily="2" charset="2"/>
              <a:buChar char="l"/>
            </a:pPr>
            <a:r>
              <a:rPr lang="ja-JP" altLang="en-US" sz="1800" dirty="0"/>
              <a:t>料金は内容に依存しますので、お見積りさせて頂きます。</a:t>
            </a:r>
            <a:endParaRPr lang="en-US" altLang="ja-JP" sz="1800" dirty="0"/>
          </a:p>
          <a:p>
            <a:pPr lvl="1">
              <a:buSzPct val="80000"/>
              <a:buFont typeface="Wingdings" panose="05000000000000000000" pitchFamily="2" charset="2"/>
              <a:buChar char="l"/>
            </a:pPr>
            <a:r>
              <a:rPr kumimoji="1" lang="ja-JP" altLang="en-US" sz="1800" dirty="0"/>
              <a:t>お問い合わせ先：　</a:t>
            </a:r>
            <a:r>
              <a:rPr lang="en-US" altLang="ja-JP" sz="1800" dirty="0">
                <a:hlinkClick r:id="rId2"/>
              </a:rPr>
              <a:t>int-chem@jemai.or.jp</a:t>
            </a:r>
            <a:endParaRPr lang="en-US" altLang="ja-JP" sz="1800" dirty="0"/>
          </a:p>
          <a:p>
            <a:pPr marL="457200" lvl="1" indent="0">
              <a:buSzPct val="80000"/>
              <a:buNone/>
            </a:pPr>
            <a:endParaRPr kumimoji="1" lang="en-US" altLang="ja-JP" sz="1800" dirty="0"/>
          </a:p>
        </p:txBody>
      </p:sp>
      <p:sp>
        <p:nvSpPr>
          <p:cNvPr id="4" name="スライド番号プレースホルダー 3"/>
          <p:cNvSpPr>
            <a:spLocks noGrp="1"/>
          </p:cNvSpPr>
          <p:nvPr>
            <p:ph type="sldNum" sz="quarter" idx="12"/>
          </p:nvPr>
        </p:nvSpPr>
        <p:spPr>
          <a:xfrm>
            <a:off x="2483768" y="6492875"/>
            <a:ext cx="2133600" cy="365125"/>
          </a:xfrm>
        </p:spPr>
        <p:txBody>
          <a:bodyPr/>
          <a:lstStyle/>
          <a:p>
            <a:fld id="{C16DEB63-FF42-5E48-95A5-1B67DBEF025F}" type="slidenum">
              <a:rPr lang="ja-JP" altLang="en-US" smtClean="0">
                <a:solidFill>
                  <a:schemeClr val="bg1"/>
                </a:solidFill>
              </a:rPr>
              <a:pPr/>
              <a:t>12</a:t>
            </a:fld>
            <a:endParaRPr lang="ja-JP" altLang="en-US" dirty="0">
              <a:solidFill>
                <a:schemeClr val="bg1"/>
              </a:solidFill>
            </a:endParaRPr>
          </a:p>
        </p:txBody>
      </p:sp>
    </p:spTree>
    <p:extLst>
      <p:ext uri="{BB962C8B-B14F-4D97-AF65-F5344CB8AC3E}">
        <p14:creationId xmlns:p14="http://schemas.microsoft.com/office/powerpoint/2010/main" val="1382981975"/>
      </p:ext>
    </p:extLst>
  </p:cSld>
  <p:clrMapOvr>
    <a:masterClrMapping/>
  </p:clrMapOvr>
  <mc:AlternateContent xmlns:mc="http://schemas.openxmlformats.org/markup-compatibility/2006" xmlns:p14="http://schemas.microsoft.com/office/powerpoint/2010/main">
    <mc:Choice Requires="p14">
      <p:transition spd="slow" p14:dur="2000" advTm="2211"/>
    </mc:Choice>
    <mc:Fallback xmlns="">
      <p:transition spd="slow" advTm="221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SDS/</a:t>
            </a:r>
            <a:r>
              <a:rPr kumimoji="1" lang="ja-JP" altLang="en-US" dirty="0"/>
              <a:t>ラベルの作成支援</a:t>
            </a:r>
          </a:p>
        </p:txBody>
      </p:sp>
      <p:sp>
        <p:nvSpPr>
          <p:cNvPr id="4" name="スライド番号プレースホルダー 3"/>
          <p:cNvSpPr>
            <a:spLocks noGrp="1"/>
          </p:cNvSpPr>
          <p:nvPr>
            <p:ph type="sldNum" sz="quarter" idx="12"/>
          </p:nvPr>
        </p:nvSpPr>
        <p:spPr>
          <a:xfrm>
            <a:off x="2411760" y="6492875"/>
            <a:ext cx="2133600" cy="365125"/>
          </a:xfrm>
        </p:spPr>
        <p:txBody>
          <a:bodyPr/>
          <a:lstStyle/>
          <a:p>
            <a:fld id="{C16DEB63-FF42-5E48-95A5-1B67DBEF025F}" type="slidenum">
              <a:rPr lang="ja-JP" altLang="en-US" smtClean="0">
                <a:solidFill>
                  <a:schemeClr val="bg1"/>
                </a:solidFill>
              </a:rPr>
              <a:pPr/>
              <a:t>13</a:t>
            </a:fld>
            <a:endParaRPr lang="ja-JP" altLang="en-US" dirty="0">
              <a:solidFill>
                <a:schemeClr val="bg1"/>
              </a:solidFill>
            </a:endParaRPr>
          </a:p>
        </p:txBody>
      </p:sp>
      <p:sp>
        <p:nvSpPr>
          <p:cNvPr id="5" name="コンテンツ プレースホルダー 2"/>
          <p:cNvSpPr>
            <a:spLocks noGrp="1"/>
          </p:cNvSpPr>
          <p:nvPr>
            <p:ph idx="1"/>
          </p:nvPr>
        </p:nvSpPr>
        <p:spPr>
          <a:xfrm>
            <a:off x="608343" y="1143000"/>
            <a:ext cx="8372475" cy="5372100"/>
          </a:xfrm>
        </p:spPr>
        <p:txBody>
          <a:bodyPr>
            <a:normAutofit/>
          </a:bodyPr>
          <a:lstStyle/>
          <a:p>
            <a:pPr marL="0" indent="0">
              <a:buSzPct val="80000"/>
              <a:buNone/>
            </a:pPr>
            <a:r>
              <a:rPr lang="ja-JP" altLang="en-US" sz="1900" dirty="0">
                <a:latin typeface="小塚ゴシック Pro R" pitchFamily="34" charset="-128"/>
                <a:ea typeface="小塚ゴシック Pro R" pitchFamily="34" charset="-128"/>
              </a:rPr>
              <a:t>各国</a:t>
            </a:r>
            <a:r>
              <a:rPr lang="en-US" altLang="ja-JP" sz="1900" dirty="0">
                <a:latin typeface="小塚ゴシック Pro R" pitchFamily="34" charset="-128"/>
                <a:ea typeface="小塚ゴシック Pro R" pitchFamily="34" charset="-128"/>
              </a:rPr>
              <a:t>GHS</a:t>
            </a:r>
            <a:r>
              <a:rPr lang="ja-JP" altLang="en-US" sz="1900" dirty="0">
                <a:latin typeface="小塚ゴシック Pro R" pitchFamily="34" charset="-128"/>
                <a:ea typeface="小塚ゴシック Pro R" pitchFamily="34" charset="-128"/>
              </a:rPr>
              <a:t>に対応した</a:t>
            </a:r>
            <a:r>
              <a:rPr lang="en-US" altLang="ja-JP" sz="1900" dirty="0">
                <a:latin typeface="小塚ゴシック Pro R" pitchFamily="34" charset="-128"/>
                <a:ea typeface="小塚ゴシック Pro R" pitchFamily="34" charset="-128"/>
              </a:rPr>
              <a:t>SDS/</a:t>
            </a:r>
            <a:r>
              <a:rPr lang="ja-JP" altLang="en-US" sz="1900" dirty="0">
                <a:latin typeface="小塚ゴシック Pro R" pitchFamily="34" charset="-128"/>
                <a:ea typeface="小塚ゴシック Pro R" pitchFamily="34" charset="-128"/>
              </a:rPr>
              <a:t>ラベルの作成を行う</a:t>
            </a:r>
            <a:r>
              <a:rPr lang="ja-JP" altLang="en-US" sz="1900" dirty="0"/>
              <a:t>サービスです。</a:t>
            </a:r>
            <a:endParaRPr kumimoji="1" lang="en-US" altLang="ja-JP" sz="1900" dirty="0"/>
          </a:p>
          <a:p>
            <a:pPr>
              <a:buSzPct val="80000"/>
              <a:buFont typeface="Wingdings" panose="05000000000000000000" pitchFamily="2" charset="2"/>
              <a:buChar char="l"/>
            </a:pPr>
            <a:r>
              <a:rPr lang="ja-JP" altLang="en-US" sz="1900" dirty="0"/>
              <a:t>主に、次の規制・規格に対応しています</a:t>
            </a:r>
            <a:r>
              <a:rPr kumimoji="1" lang="ja-JP" altLang="en-US" sz="1900" dirty="0"/>
              <a:t>。</a:t>
            </a:r>
            <a:endParaRPr lang="en-US" altLang="ja-JP" sz="1900" dirty="0"/>
          </a:p>
          <a:p>
            <a:pPr lvl="1">
              <a:buSzPct val="80000"/>
              <a:buFont typeface="Wingdings" panose="05000000000000000000" pitchFamily="2" charset="2"/>
              <a:buChar char="l"/>
            </a:pPr>
            <a:r>
              <a:rPr lang="ja-JP" altLang="en-US" sz="1800" dirty="0"/>
              <a:t>欧州：</a:t>
            </a:r>
            <a:r>
              <a:rPr lang="en-US" altLang="ja-JP" sz="1800" dirty="0"/>
              <a:t>REACH</a:t>
            </a:r>
            <a:r>
              <a:rPr lang="ja-JP" altLang="en-US" sz="1800" dirty="0"/>
              <a:t>規則、</a:t>
            </a:r>
            <a:r>
              <a:rPr lang="en-US" altLang="ja-JP" sz="1800" dirty="0"/>
              <a:t>CLP</a:t>
            </a:r>
            <a:r>
              <a:rPr lang="ja-JP" altLang="en-US" sz="1800" dirty="0"/>
              <a:t>規則等（</a:t>
            </a:r>
            <a:r>
              <a:rPr lang="en-US" altLang="ja-JP" sz="1800" dirty="0"/>
              <a:t>EU27</a:t>
            </a:r>
            <a:r>
              <a:rPr lang="ja-JP" altLang="en-US" sz="1800" dirty="0"/>
              <a:t>加盟国</a:t>
            </a:r>
            <a:r>
              <a:rPr lang="en-US" altLang="ja-JP" sz="1800" dirty="0"/>
              <a:t>22</a:t>
            </a:r>
            <a:r>
              <a:rPr lang="ja-JP" altLang="en-US" sz="1800" dirty="0"/>
              <a:t>言語対応）</a:t>
            </a:r>
            <a:endParaRPr lang="en-US" altLang="ja-JP" sz="1800" dirty="0"/>
          </a:p>
          <a:p>
            <a:pPr lvl="1">
              <a:buSzPct val="80000"/>
              <a:buFont typeface="Wingdings" panose="05000000000000000000" pitchFamily="2" charset="2"/>
              <a:buChar char="l"/>
            </a:pPr>
            <a:r>
              <a:rPr lang="ja-JP" altLang="en-US" sz="1800" dirty="0"/>
              <a:t>中国：危険化学品安全管理条例、</a:t>
            </a:r>
            <a:r>
              <a:rPr lang="en-US" altLang="ja-JP" sz="1800" dirty="0"/>
              <a:t>GB/T16483-2008</a:t>
            </a:r>
            <a:r>
              <a:rPr lang="ja-JP" altLang="en-US" sz="1800" dirty="0"/>
              <a:t>等（</a:t>
            </a:r>
            <a:r>
              <a:rPr lang="en-US" altLang="zh-TW" sz="1800" dirty="0">
                <a:latin typeface="ＭＳ Ｐゴシック" panose="020B0600070205080204" pitchFamily="50" charset="-128"/>
                <a:ea typeface="ＭＳ Ｐゴシック" panose="020B0600070205080204" pitchFamily="50" charset="-128"/>
              </a:rPr>
              <a:t>24</a:t>
            </a:r>
            <a:r>
              <a:rPr lang="zh-TW" altLang="en-US" sz="1800" dirty="0">
                <a:latin typeface="ＭＳ Ｐゴシック" panose="020B0600070205080204" pitchFamily="50" charset="-128"/>
                <a:ea typeface="ＭＳ Ｐゴシック" panose="020B0600070205080204" pitchFamily="50" charset="-128"/>
              </a:rPr>
              <a:t>時間緊急連絡対応</a:t>
            </a:r>
            <a:r>
              <a:rPr lang="ja-JP" altLang="en-US" sz="1800" dirty="0"/>
              <a:t>）</a:t>
            </a:r>
            <a:endParaRPr lang="en-US" altLang="ja-JP" sz="1800" dirty="0"/>
          </a:p>
          <a:p>
            <a:pPr lvl="1">
              <a:buSzPct val="80000"/>
              <a:buFont typeface="Wingdings" panose="05000000000000000000" pitchFamily="2" charset="2"/>
              <a:buChar char="l"/>
            </a:pPr>
            <a:r>
              <a:rPr lang="ja-JP" altLang="en-US" sz="1800" dirty="0"/>
              <a:t>韓国：化学物質管理法、産業安全保健法等</a:t>
            </a:r>
            <a:endParaRPr lang="en-US" altLang="ja-JP" sz="1800" dirty="0"/>
          </a:p>
          <a:p>
            <a:pPr lvl="1">
              <a:buSzPct val="80000"/>
              <a:buFont typeface="Wingdings" panose="05000000000000000000" pitchFamily="2" charset="2"/>
              <a:buChar char="l"/>
            </a:pPr>
            <a:r>
              <a:rPr lang="ja-JP" altLang="en-US" sz="1800" dirty="0"/>
              <a:t>台湾：危険物及び有害物の表示ならびに周知規則等</a:t>
            </a:r>
            <a:endParaRPr lang="en-US" altLang="ja-JP" sz="1800" dirty="0"/>
          </a:p>
          <a:p>
            <a:pPr lvl="1">
              <a:buSzPct val="80000"/>
              <a:buFont typeface="Wingdings" panose="05000000000000000000" pitchFamily="2" charset="2"/>
              <a:buChar char="l"/>
            </a:pPr>
            <a:r>
              <a:rPr lang="ja-JP" altLang="en-US" sz="1800" dirty="0"/>
              <a:t>日本：化管法、安衛法、毒劇法、</a:t>
            </a:r>
            <a:r>
              <a:rPr lang="en-US" altLang="ja-JP" sz="1800" dirty="0"/>
              <a:t>JIS Z7253</a:t>
            </a:r>
            <a:r>
              <a:rPr lang="ja-JP" altLang="en-US" sz="1800" dirty="0"/>
              <a:t>等</a:t>
            </a:r>
            <a:endParaRPr lang="en-US" altLang="ja-JP" sz="2000" dirty="0"/>
          </a:p>
          <a:p>
            <a:pPr marL="457200" lvl="1" indent="0">
              <a:buSzPct val="80000"/>
              <a:buNone/>
            </a:pPr>
            <a:endParaRPr lang="en-US" altLang="ja-JP" sz="2000" dirty="0"/>
          </a:p>
          <a:p>
            <a:pPr>
              <a:buSzPct val="80000"/>
              <a:buFont typeface="Wingdings" panose="05000000000000000000" pitchFamily="2" charset="2"/>
              <a:buChar char="l"/>
            </a:pPr>
            <a:r>
              <a:rPr lang="ja-JP" altLang="en-US" sz="1900" dirty="0"/>
              <a:t>御社のご要望に柔軟に対応いたします。例えば</a:t>
            </a:r>
            <a:r>
              <a:rPr lang="en-US" altLang="ja-JP" sz="1900" dirty="0"/>
              <a:t>…</a:t>
            </a:r>
          </a:p>
          <a:p>
            <a:pPr lvl="1">
              <a:buSzPct val="80000"/>
              <a:buFont typeface="Wingdings" panose="05000000000000000000" pitchFamily="2" charset="2"/>
              <a:buChar char="l"/>
            </a:pPr>
            <a:r>
              <a:rPr lang="en-US" altLang="ja-JP" sz="1800" dirty="0">
                <a:latin typeface="+mn-ea"/>
              </a:rPr>
              <a:t>SDS</a:t>
            </a:r>
            <a:r>
              <a:rPr lang="ja-JP" altLang="en-US" sz="1800" dirty="0">
                <a:latin typeface="+mn-ea"/>
              </a:rPr>
              <a:t>作成のための各種データ（</a:t>
            </a:r>
            <a:r>
              <a:rPr lang="ja-JP" altLang="en-US" sz="1800" dirty="0">
                <a:latin typeface="+mn-ea"/>
                <a:cs typeface="Meiryo UI" pitchFamily="50" charset="-128"/>
              </a:rPr>
              <a:t>物理化学性データ、毒性データ、環境毒性データ、ばく露情報等）の情報調査・収集</a:t>
            </a:r>
            <a:endParaRPr lang="en-US" altLang="ja-JP" sz="1800" dirty="0">
              <a:latin typeface="+mn-ea"/>
              <a:cs typeface="Meiryo UI" pitchFamily="50" charset="-128"/>
            </a:endParaRPr>
          </a:p>
          <a:p>
            <a:pPr lvl="1">
              <a:buSzPct val="80000"/>
              <a:buFont typeface="Wingdings" panose="05000000000000000000" pitchFamily="2" charset="2"/>
              <a:buChar char="l"/>
            </a:pPr>
            <a:r>
              <a:rPr lang="ja-JP" altLang="en-US" sz="1800" dirty="0">
                <a:latin typeface="+mn-ea"/>
              </a:rPr>
              <a:t>ハザード分類</a:t>
            </a:r>
            <a:endParaRPr lang="en-US" altLang="ja-JP" sz="1800" dirty="0">
              <a:latin typeface="+mn-ea"/>
            </a:endParaRPr>
          </a:p>
          <a:p>
            <a:pPr lvl="1">
              <a:buSzPct val="80000"/>
              <a:buFont typeface="Wingdings" panose="05000000000000000000" pitchFamily="2" charset="2"/>
              <a:buChar char="l"/>
            </a:pPr>
            <a:r>
              <a:rPr lang="en-US" altLang="ja-JP" sz="1800" dirty="0">
                <a:latin typeface="+mn-ea"/>
              </a:rPr>
              <a:t>SDS</a:t>
            </a:r>
            <a:r>
              <a:rPr lang="ja-JP" altLang="en-US" sz="1800" dirty="0">
                <a:latin typeface="+mn-ea"/>
              </a:rPr>
              <a:t>作成に関わる各種アドバイス</a:t>
            </a:r>
            <a:r>
              <a:rPr lang="ja-JP" altLang="en-US" sz="1800" dirty="0"/>
              <a:t>等</a:t>
            </a:r>
            <a:endParaRPr lang="en-US" altLang="ja-JP" sz="1800" dirty="0"/>
          </a:p>
          <a:p>
            <a:pPr marL="457200" lvl="1" indent="0">
              <a:buSzPct val="80000"/>
              <a:buNone/>
            </a:pPr>
            <a:endParaRPr lang="en-US" altLang="ja-JP" sz="1800" dirty="0"/>
          </a:p>
          <a:p>
            <a:pPr lvl="1">
              <a:buSzPct val="80000"/>
              <a:buFont typeface="Wingdings" panose="05000000000000000000" pitchFamily="2" charset="2"/>
              <a:buChar char="l"/>
            </a:pPr>
            <a:r>
              <a:rPr lang="ja-JP" altLang="en-US" sz="1800" dirty="0"/>
              <a:t>料金は内容に依存しますので、お見積りさせて頂きます。</a:t>
            </a:r>
            <a:endParaRPr lang="en-US" altLang="ja-JP" sz="1800" dirty="0"/>
          </a:p>
          <a:p>
            <a:pPr lvl="1">
              <a:buSzPct val="80000"/>
              <a:buFont typeface="Wingdings" panose="05000000000000000000" pitchFamily="2" charset="2"/>
              <a:buChar char="l"/>
            </a:pPr>
            <a:r>
              <a:rPr kumimoji="1" lang="ja-JP" altLang="en-US" sz="1800" dirty="0"/>
              <a:t>お問い合わせ先：　</a:t>
            </a:r>
            <a:r>
              <a:rPr lang="en-US" altLang="ja-JP" sz="1800" dirty="0">
                <a:hlinkClick r:id="rId2"/>
              </a:rPr>
              <a:t>int-chem@jemai.or.jp</a:t>
            </a:r>
            <a:endParaRPr lang="en-US" altLang="ja-JP" sz="1800" dirty="0"/>
          </a:p>
          <a:p>
            <a:pPr lvl="1">
              <a:buSzPct val="80000"/>
              <a:buFont typeface="Wingdings" panose="05000000000000000000" pitchFamily="2" charset="2"/>
              <a:buChar char="l"/>
            </a:pPr>
            <a:endParaRPr lang="en-US" altLang="ja-JP" sz="1800" dirty="0"/>
          </a:p>
          <a:p>
            <a:pPr marL="457200" lvl="1" indent="0">
              <a:buSzPct val="80000"/>
              <a:buNone/>
            </a:pPr>
            <a:endParaRPr kumimoji="1" lang="en-US" altLang="ja-JP" sz="1800" dirty="0"/>
          </a:p>
        </p:txBody>
      </p:sp>
    </p:spTree>
    <p:extLst>
      <p:ext uri="{BB962C8B-B14F-4D97-AF65-F5344CB8AC3E}">
        <p14:creationId xmlns:p14="http://schemas.microsoft.com/office/powerpoint/2010/main" val="3963359188"/>
      </p:ext>
    </p:extLst>
  </p:cSld>
  <p:clrMapOvr>
    <a:masterClrMapping/>
  </p:clrMapOvr>
  <mc:AlternateContent xmlns:mc="http://schemas.openxmlformats.org/markup-compatibility/2006" xmlns:p14="http://schemas.microsoft.com/office/powerpoint/2010/main">
    <mc:Choice Requires="p14">
      <p:transition spd="slow" p14:dur="2000" advTm="2037"/>
    </mc:Choice>
    <mc:Fallback xmlns="">
      <p:transition spd="slow" advTm="20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3600" dirty="0"/>
              <a:t>CATCHER</a:t>
            </a:r>
            <a:r>
              <a:rPr lang="ja-JP" altLang="en-US" sz="2700" dirty="0"/>
              <a:t>（</a:t>
            </a:r>
            <a:r>
              <a:rPr lang="ja-JP" altLang="en-US" sz="2800" dirty="0"/>
              <a:t>化学物質管理のための情報提供サービス</a:t>
            </a:r>
            <a:r>
              <a:rPr lang="ja-JP" altLang="en-US" sz="2700" dirty="0"/>
              <a:t>）</a:t>
            </a:r>
            <a:endParaRPr kumimoji="1" lang="ja-JP" altLang="en-US" sz="2700" dirty="0"/>
          </a:p>
        </p:txBody>
      </p:sp>
      <p:sp>
        <p:nvSpPr>
          <p:cNvPr id="3" name="コンテンツ プレースホルダー 2"/>
          <p:cNvSpPr>
            <a:spLocks noGrp="1"/>
          </p:cNvSpPr>
          <p:nvPr>
            <p:ph idx="1"/>
          </p:nvPr>
        </p:nvSpPr>
        <p:spPr>
          <a:xfrm>
            <a:off x="532143" y="1123948"/>
            <a:ext cx="8360337" cy="5257379"/>
          </a:xfrm>
        </p:spPr>
        <p:txBody>
          <a:bodyPr>
            <a:normAutofit/>
          </a:bodyPr>
          <a:lstStyle/>
          <a:p>
            <a:pPr marL="0" indent="0">
              <a:buSzPct val="80000"/>
              <a:buNone/>
            </a:pPr>
            <a:r>
              <a:rPr lang="ja-JP" altLang="en-US" sz="1800" dirty="0"/>
              <a:t>国際化学物質管理支援センターが提供する化学物質管理に関する総合サービスです。</a:t>
            </a:r>
            <a:endParaRPr lang="en-US" altLang="ja-JP" sz="1800" dirty="0"/>
          </a:p>
          <a:p>
            <a:pPr marL="0" indent="0">
              <a:buSzPct val="80000"/>
              <a:buNone/>
            </a:pPr>
            <a:endParaRPr lang="ja-JP" altLang="en-US" sz="1800" dirty="0"/>
          </a:p>
          <a:p>
            <a:pPr marL="0" indent="0">
              <a:buSzPct val="80000"/>
              <a:buNone/>
            </a:pPr>
            <a:r>
              <a:rPr lang="ja-JP" altLang="en-US" sz="1800" b="1" dirty="0"/>
              <a:t>　</a:t>
            </a:r>
            <a:r>
              <a:rPr lang="en-US" altLang="ja-JP" sz="1800" b="1" dirty="0"/>
              <a:t>【</a:t>
            </a:r>
            <a:r>
              <a:rPr lang="ja-JP" altLang="en-US" sz="1800" b="1" dirty="0"/>
              <a:t>速報！！メール通知サービス</a:t>
            </a:r>
            <a:r>
              <a:rPr lang="en-US" altLang="ja-JP" sz="1800" b="1" dirty="0"/>
              <a:t>】</a:t>
            </a:r>
          </a:p>
          <a:p>
            <a:pPr marL="400050" lvl="1" indent="0">
              <a:spcBef>
                <a:spcPts val="0"/>
              </a:spcBef>
              <a:buSzPct val="80000"/>
              <a:buNone/>
            </a:pPr>
            <a:r>
              <a:rPr lang="ja-JP" altLang="en-US" sz="1800" dirty="0"/>
              <a:t>国内外の化学物質管理規制をほぼリアルタイムでキャッチし、規制の中身を含めて日本語化して</a:t>
            </a:r>
            <a:r>
              <a:rPr lang="en-US" altLang="ja-JP" sz="1800" dirty="0"/>
              <a:t>1</a:t>
            </a:r>
            <a:r>
              <a:rPr lang="ja-JP" altLang="en-US" sz="1800" dirty="0"/>
              <a:t>週間以内に情報提供致します。</a:t>
            </a:r>
            <a:endParaRPr lang="en-US" altLang="ja-JP" sz="1800" dirty="0"/>
          </a:p>
          <a:p>
            <a:pPr marL="0" indent="0">
              <a:lnSpc>
                <a:spcPct val="150000"/>
              </a:lnSpc>
              <a:buSzPct val="80000"/>
              <a:buNone/>
            </a:pPr>
            <a:r>
              <a:rPr lang="ja-JP" altLang="en-US" sz="1800" dirty="0"/>
              <a:t>　</a:t>
            </a:r>
            <a:r>
              <a:rPr lang="en-US" altLang="ja-JP" sz="1800" b="1" dirty="0"/>
              <a:t>【</a:t>
            </a:r>
            <a:r>
              <a:rPr lang="ja-JP" altLang="en-US" sz="1800" b="1" dirty="0"/>
              <a:t>割引</a:t>
            </a:r>
            <a:r>
              <a:rPr lang="en-US" altLang="ja-JP" sz="1800" b="1" dirty="0"/>
              <a:t>】</a:t>
            </a:r>
          </a:p>
          <a:p>
            <a:pPr marL="400050" lvl="1" indent="0">
              <a:lnSpc>
                <a:spcPct val="150000"/>
              </a:lnSpc>
              <a:spcBef>
                <a:spcPts val="0"/>
              </a:spcBef>
              <a:buSzPct val="80000"/>
              <a:buNone/>
            </a:pPr>
            <a:r>
              <a:rPr lang="ja-JP" altLang="en-US" sz="1800" dirty="0"/>
              <a:t>国際化学物質管理支援センター主催の各種セミナーの割引があります。</a:t>
            </a:r>
            <a:endParaRPr lang="en-US" altLang="ja-JP" sz="1800" dirty="0"/>
          </a:p>
          <a:p>
            <a:pPr marL="400050" lvl="1" indent="0">
              <a:lnSpc>
                <a:spcPct val="150000"/>
              </a:lnSpc>
              <a:spcBef>
                <a:spcPts val="0"/>
              </a:spcBef>
              <a:buSzPct val="80000"/>
              <a:buNone/>
            </a:pPr>
            <a:endParaRPr lang="en-US" altLang="ja-JP" sz="1800" dirty="0"/>
          </a:p>
          <a:p>
            <a:pPr marL="0" indent="0">
              <a:buSzPct val="80000"/>
              <a:buNone/>
            </a:pPr>
            <a:r>
              <a:rPr lang="ja-JP" altLang="en-US" sz="1800" dirty="0"/>
              <a:t>　　　産業環境管理協会の会員以外でも</a:t>
            </a:r>
            <a:r>
              <a:rPr lang="en-US" altLang="ja-JP" sz="1800" dirty="0"/>
              <a:t>CATCHER</a:t>
            </a:r>
            <a:r>
              <a:rPr lang="ja-JP" altLang="en-US" sz="1800" dirty="0"/>
              <a:t>のご登録は可能です。</a:t>
            </a:r>
            <a:endParaRPr lang="en-US" altLang="ja-JP" sz="1800" dirty="0"/>
          </a:p>
          <a:p>
            <a:pPr marL="457200" lvl="1" indent="0">
              <a:buSzPct val="80000"/>
              <a:buNone/>
            </a:pPr>
            <a:r>
              <a:rPr lang="ja-JP" altLang="en-US" sz="1800" dirty="0"/>
              <a:t>詳しくは</a:t>
            </a:r>
            <a:endParaRPr lang="en-US" altLang="ja-JP" sz="1800" dirty="0"/>
          </a:p>
          <a:p>
            <a:pPr marL="457200" lvl="1" indent="0">
              <a:buSzPct val="80000"/>
              <a:buNone/>
            </a:pPr>
            <a:r>
              <a:rPr lang="en-US" altLang="ja-JP" sz="1800" dirty="0">
                <a:hlinkClick r:id="rId2"/>
              </a:rPr>
              <a:t>http://www.jemai.or.jp/chemicals/CATCHER/intro.html</a:t>
            </a:r>
            <a:endParaRPr lang="en-US" altLang="ja-JP" sz="1800" dirty="0"/>
          </a:p>
          <a:p>
            <a:pPr marL="457200" lvl="1" indent="0">
              <a:buSzPct val="80000"/>
              <a:buNone/>
            </a:pPr>
            <a:endParaRPr lang="en-US" altLang="ja-JP" sz="1800" dirty="0"/>
          </a:p>
          <a:p>
            <a:pPr marL="457200" lvl="1" indent="0">
              <a:buSzPct val="80000"/>
              <a:buNone/>
            </a:pPr>
            <a:endParaRPr lang="en-US" altLang="ja-JP" sz="1800" dirty="0"/>
          </a:p>
        </p:txBody>
      </p:sp>
      <p:sp>
        <p:nvSpPr>
          <p:cNvPr id="4" name="スライド番号プレースホルダー 3"/>
          <p:cNvSpPr>
            <a:spLocks noGrp="1"/>
          </p:cNvSpPr>
          <p:nvPr>
            <p:ph type="sldNum" sz="quarter" idx="12"/>
          </p:nvPr>
        </p:nvSpPr>
        <p:spPr>
          <a:xfrm>
            <a:off x="2411760" y="6492875"/>
            <a:ext cx="2133600" cy="365125"/>
          </a:xfrm>
        </p:spPr>
        <p:txBody>
          <a:bodyPr/>
          <a:lstStyle/>
          <a:p>
            <a:fld id="{C16DEB63-FF42-5E48-95A5-1B67DBEF025F}" type="slidenum">
              <a:rPr lang="ja-JP" altLang="en-US" smtClean="0">
                <a:solidFill>
                  <a:schemeClr val="bg1"/>
                </a:solidFill>
              </a:rPr>
              <a:pPr/>
              <a:t>14</a:t>
            </a:fld>
            <a:endParaRPr lang="ja-JP" altLang="en-US" dirty="0">
              <a:solidFill>
                <a:schemeClr val="bg1"/>
              </a:solidFill>
            </a:endParaRPr>
          </a:p>
        </p:txBody>
      </p:sp>
    </p:spTree>
    <p:extLst>
      <p:ext uri="{BB962C8B-B14F-4D97-AF65-F5344CB8AC3E}">
        <p14:creationId xmlns:p14="http://schemas.microsoft.com/office/powerpoint/2010/main" val="3613156622"/>
      </p:ext>
    </p:extLst>
  </p:cSld>
  <p:clrMapOvr>
    <a:masterClrMapping/>
  </p:clrMapOvr>
  <mc:AlternateContent xmlns:mc="http://schemas.openxmlformats.org/markup-compatibility/2006" xmlns:p14="http://schemas.microsoft.com/office/powerpoint/2010/main">
    <mc:Choice Requires="p14">
      <p:transition spd="slow" p14:dur="2000" advTm="1904"/>
    </mc:Choice>
    <mc:Fallback xmlns="">
      <p:transition spd="slow" advTm="190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CATCHER</a:t>
            </a:r>
            <a:r>
              <a:rPr lang="ja-JP" altLang="en-US" dirty="0"/>
              <a:t>で得られる速報情報（事例）</a:t>
            </a:r>
            <a:endParaRPr kumimoji="1" lang="ja-JP" altLang="en-US" dirty="0"/>
          </a:p>
        </p:txBody>
      </p:sp>
      <p:sp>
        <p:nvSpPr>
          <p:cNvPr id="3" name="コンテンツ プレースホルダー 2"/>
          <p:cNvSpPr>
            <a:spLocks noGrp="1"/>
          </p:cNvSpPr>
          <p:nvPr>
            <p:ph idx="1"/>
          </p:nvPr>
        </p:nvSpPr>
        <p:spPr>
          <a:xfrm>
            <a:off x="608343" y="1081086"/>
            <a:ext cx="8372475" cy="5332414"/>
          </a:xfrm>
        </p:spPr>
        <p:txBody>
          <a:bodyPr>
            <a:normAutofit lnSpcReduction="10000"/>
          </a:bodyPr>
          <a:lstStyle/>
          <a:p>
            <a:pPr marL="0" indent="0">
              <a:buNone/>
            </a:pPr>
            <a:r>
              <a:rPr lang="ja-JP" altLang="en-US" sz="1500" b="1" dirty="0"/>
              <a:t>事例①</a:t>
            </a:r>
            <a:endParaRPr lang="en-US" altLang="ja-JP" sz="1500" b="1" dirty="0"/>
          </a:p>
          <a:p>
            <a:pPr marL="0" indent="0">
              <a:buNone/>
            </a:pPr>
            <a:r>
              <a:rPr lang="ja-JP" altLang="en-US" sz="1600" dirty="0"/>
              <a:t>登録期限後の</a:t>
            </a:r>
            <a:r>
              <a:rPr lang="en-US" altLang="ja-JP" sz="1600" dirty="0"/>
              <a:t>REACH </a:t>
            </a:r>
            <a:r>
              <a:rPr lang="ja-JP" altLang="en-US" sz="1600" dirty="0"/>
              <a:t>登録及びデータ共有の適用に関する委員会施行規則草案の</a:t>
            </a:r>
            <a:r>
              <a:rPr lang="en-US" altLang="ja-JP" sz="1600" dirty="0"/>
              <a:t>WTO </a:t>
            </a:r>
            <a:r>
              <a:rPr lang="ja-JP" altLang="en-US" sz="1600" dirty="0"/>
              <a:t>通報</a:t>
            </a:r>
            <a:endParaRPr lang="en-US" altLang="ja-JP" sz="1600" dirty="0"/>
          </a:p>
          <a:p>
            <a:pPr marL="0" indent="0">
              <a:buNone/>
            </a:pPr>
            <a:endParaRPr lang="ja-JP" altLang="en-US" sz="1500" b="1" dirty="0"/>
          </a:p>
          <a:p>
            <a:pPr marL="0" indent="0">
              <a:buNone/>
            </a:pPr>
            <a:r>
              <a:rPr lang="en-US" altLang="ja-JP" sz="1600" dirty="0"/>
              <a:t>2019 </a:t>
            </a:r>
            <a:r>
              <a:rPr lang="ja-JP" altLang="en-US" sz="1600" dirty="0"/>
              <a:t>年</a:t>
            </a:r>
            <a:r>
              <a:rPr lang="en-US" altLang="ja-JP" sz="1600" dirty="0"/>
              <a:t>3 </a:t>
            </a:r>
            <a:r>
              <a:rPr lang="ja-JP" altLang="en-US" sz="1600" dirty="0"/>
              <a:t>月</a:t>
            </a:r>
            <a:r>
              <a:rPr lang="en-US" altLang="ja-JP" sz="1600" dirty="0"/>
              <a:t>28 </a:t>
            </a:r>
            <a:r>
              <a:rPr lang="ja-JP" altLang="en-US" sz="1600" dirty="0"/>
              <a:t>日に段階的導入物質の登録期限後の</a:t>
            </a:r>
            <a:r>
              <a:rPr lang="en-US" altLang="ja-JP" sz="1600" dirty="0"/>
              <a:t>REACH </a:t>
            </a:r>
            <a:r>
              <a:rPr lang="ja-JP" altLang="en-US" sz="1600" dirty="0"/>
              <a:t>のある登録及びデータ共有の適用に関する委員会施行規則草案が</a:t>
            </a:r>
            <a:r>
              <a:rPr lang="en-US" altLang="ja-JP" sz="1600" dirty="0"/>
              <a:t>WTO </a:t>
            </a:r>
            <a:r>
              <a:rPr lang="ja-JP" altLang="en-US" sz="1600" dirty="0"/>
              <a:t>通報されて公表された。</a:t>
            </a:r>
            <a:endParaRPr lang="en-US" altLang="ja-JP" sz="1600" dirty="0"/>
          </a:p>
          <a:p>
            <a:pPr marL="0" indent="0">
              <a:buNone/>
            </a:pPr>
            <a:r>
              <a:rPr lang="en-US" altLang="ja-JP" sz="1600" dirty="0"/>
              <a:t>WTO </a:t>
            </a:r>
            <a:r>
              <a:rPr lang="ja-JP" altLang="en-US" sz="1600" dirty="0"/>
              <a:t>通報の文書によると、今後の予定は、</a:t>
            </a:r>
            <a:r>
              <a:rPr lang="en-US" altLang="ja-JP" sz="1600" dirty="0"/>
              <a:t>60 </a:t>
            </a:r>
            <a:r>
              <a:rPr lang="ja-JP" altLang="en-US" sz="1600" dirty="0"/>
              <a:t>日のコンサルテーションの後に、</a:t>
            </a:r>
            <a:r>
              <a:rPr lang="en-US" altLang="ja-JP" sz="1600" dirty="0"/>
              <a:t>2019 </a:t>
            </a:r>
            <a:r>
              <a:rPr lang="ja-JP" altLang="en-US" sz="1600" dirty="0"/>
              <a:t>年第</a:t>
            </a:r>
            <a:r>
              <a:rPr lang="en-US" altLang="ja-JP" sz="1600" dirty="0"/>
              <a:t>3</a:t>
            </a:r>
            <a:r>
              <a:rPr lang="ja-JP" altLang="en-US" sz="1600" dirty="0"/>
              <a:t>四半期に採択予定とされている。このころに官報公布される見込みである。</a:t>
            </a:r>
            <a:endParaRPr lang="en-US" altLang="ja-JP" sz="1600" dirty="0"/>
          </a:p>
          <a:p>
            <a:endParaRPr lang="en-US" altLang="ja-JP" sz="1500" dirty="0">
              <a:solidFill>
                <a:srgbClr val="0070C0"/>
              </a:solidFill>
            </a:endParaRPr>
          </a:p>
          <a:p>
            <a:pPr marL="0" indent="0">
              <a:buNone/>
            </a:pPr>
            <a:r>
              <a:rPr lang="ja-JP" altLang="en-US" sz="1500" b="1" dirty="0">
                <a:solidFill>
                  <a:schemeClr val="tx1"/>
                </a:solidFill>
              </a:rPr>
              <a:t>事例②</a:t>
            </a:r>
            <a:endParaRPr lang="en-US" altLang="ja-JP" sz="1500" b="1" dirty="0">
              <a:solidFill>
                <a:schemeClr val="tx1"/>
              </a:solidFill>
            </a:endParaRPr>
          </a:p>
          <a:p>
            <a:pPr marL="0" indent="0">
              <a:buNone/>
            </a:pPr>
            <a:r>
              <a:rPr lang="ja-JP" altLang="en-US" sz="1600" dirty="0"/>
              <a:t>中国電器電子製品有害物質使用制限に関する合格評価制度実施計画の公告</a:t>
            </a:r>
            <a:endParaRPr lang="en-US" altLang="ja-JP" sz="1600" dirty="0"/>
          </a:p>
          <a:p>
            <a:pPr marL="0" indent="0">
              <a:buNone/>
            </a:pPr>
            <a:endParaRPr lang="en-US" altLang="ja-JP" sz="1600" dirty="0"/>
          </a:p>
          <a:p>
            <a:pPr marL="0" indent="0">
              <a:buNone/>
            </a:pPr>
            <a:r>
              <a:rPr lang="ja-JP" altLang="en-US" sz="1600" dirty="0"/>
              <a:t>中国</a:t>
            </a:r>
            <a:r>
              <a:rPr lang="en-US" altLang="ja-JP" sz="1600" dirty="0"/>
              <a:t>RoHS(</a:t>
            </a:r>
            <a:r>
              <a:rPr lang="ja-JP" altLang="en-US" sz="1600" dirty="0"/>
              <a:t>電器電子製品有害物質制限使用管理弁法</a:t>
            </a:r>
            <a:r>
              <a:rPr lang="en-US" altLang="ja-JP" sz="1600" dirty="0"/>
              <a:t>(</a:t>
            </a:r>
            <a:r>
              <a:rPr lang="ja-JP" altLang="en-US" sz="1600" dirty="0"/>
              <a:t>第</a:t>
            </a:r>
            <a:r>
              <a:rPr lang="en-US" altLang="ja-JP" sz="1600" dirty="0"/>
              <a:t>32 </a:t>
            </a:r>
            <a:r>
              <a:rPr lang="ja-JP" altLang="en-US" sz="1600" dirty="0"/>
              <a:t>号</a:t>
            </a:r>
            <a:r>
              <a:rPr lang="en-US" altLang="ja-JP" sz="1600" dirty="0"/>
              <a:t>))</a:t>
            </a:r>
            <a:r>
              <a:rPr lang="ja-JP" altLang="en-US" sz="1600" dirty="0"/>
              <a:t>の規定に基づき、</a:t>
            </a:r>
            <a:r>
              <a:rPr lang="en-US" altLang="ja-JP" sz="1600" dirty="0"/>
              <a:t>2019 </a:t>
            </a:r>
            <a:r>
              <a:rPr lang="ja-JP" altLang="en-US" sz="1600" dirty="0"/>
              <a:t>年</a:t>
            </a:r>
            <a:r>
              <a:rPr lang="en-US" altLang="ja-JP" sz="1600" dirty="0"/>
              <a:t>5 </a:t>
            </a:r>
            <a:r>
              <a:rPr lang="ja-JP" altLang="en-US" sz="1600" dirty="0"/>
              <a:t>月</a:t>
            </a:r>
            <a:r>
              <a:rPr lang="en-US" altLang="ja-JP" sz="1600" dirty="0"/>
              <a:t>16 </a:t>
            </a:r>
            <a:r>
              <a:rPr lang="ja-JP" altLang="en-US" sz="1600" dirty="0"/>
              <a:t>日に中華人民共和国市場監督管理総局</a:t>
            </a:r>
            <a:r>
              <a:rPr lang="en-US" altLang="ja-JP" sz="1600" dirty="0"/>
              <a:t>(SAMR)</a:t>
            </a:r>
            <a:r>
              <a:rPr lang="ja-JP" altLang="en-US" sz="1600" dirty="0"/>
              <a:t>及び工業情報化部</a:t>
            </a:r>
            <a:r>
              <a:rPr lang="en-US" altLang="ja-JP" sz="1600" dirty="0"/>
              <a:t>(MIIT)</a:t>
            </a:r>
            <a:r>
              <a:rPr lang="ja-JP" altLang="en-US" sz="1600" dirty="0"/>
              <a:t>は、「電器電子製品有害物質使用制限に関する合格評価制度実施計画」を策定し、公告した。</a:t>
            </a:r>
            <a:endParaRPr lang="en-US" altLang="ja-JP" sz="1600" dirty="0"/>
          </a:p>
          <a:p>
            <a:pPr marL="0" indent="0">
              <a:buNone/>
            </a:pPr>
            <a:r>
              <a:rPr lang="en-US" altLang="ja-JP" sz="1600" dirty="0"/>
              <a:t>2019 </a:t>
            </a:r>
            <a:r>
              <a:rPr lang="ja-JP" altLang="en-US" sz="1600" dirty="0"/>
              <a:t>年</a:t>
            </a:r>
            <a:r>
              <a:rPr lang="en-US" altLang="ja-JP" sz="1600" dirty="0"/>
              <a:t>11 </a:t>
            </a:r>
            <a:r>
              <a:rPr lang="ja-JP" altLang="en-US" sz="1600" dirty="0"/>
              <a:t>月</a:t>
            </a:r>
            <a:r>
              <a:rPr lang="en-US" altLang="ja-JP" sz="1600" dirty="0"/>
              <a:t>1 </a:t>
            </a:r>
            <a:r>
              <a:rPr lang="ja-JP" altLang="en-US" sz="1600" dirty="0"/>
              <a:t>日以降、「電器電子製品有害物質使用制限標準達成管理目録</a:t>
            </a:r>
            <a:r>
              <a:rPr lang="en-US" altLang="ja-JP" sz="1600" dirty="0"/>
              <a:t>(First Batch)(</a:t>
            </a:r>
            <a:r>
              <a:rPr lang="ja-JP" altLang="en-US" sz="1600" dirty="0"/>
              <a:t>以下、「達成管理目録」と呼ぶ</a:t>
            </a:r>
            <a:r>
              <a:rPr lang="en-US" altLang="ja-JP" sz="1600" dirty="0"/>
              <a:t>)</a:t>
            </a:r>
            <a:r>
              <a:rPr lang="ja-JP" altLang="en-US" sz="1600" dirty="0" err="1"/>
              <a:t>に収</a:t>
            </a:r>
            <a:r>
              <a:rPr lang="ja-JP" altLang="en-US" sz="1600" dirty="0"/>
              <a:t>載された製品は、「本実施計画」の要求事項を満足しなくてはならない。</a:t>
            </a:r>
            <a:endParaRPr lang="en-US" altLang="ja-JP" sz="1600" dirty="0"/>
          </a:p>
          <a:p>
            <a:pPr marL="0" indent="0">
              <a:buNone/>
            </a:pPr>
            <a:endParaRPr lang="en-US" altLang="ja-JP" sz="1600" dirty="0"/>
          </a:p>
          <a:p>
            <a:pPr marL="0" indent="0">
              <a:buNone/>
            </a:pPr>
            <a:r>
              <a:rPr lang="en-US" altLang="ja-JP" sz="1600" dirty="0"/>
              <a:t>CATCHER</a:t>
            </a:r>
            <a:r>
              <a:rPr lang="ja-JP" altLang="en-US" sz="1600" dirty="0"/>
              <a:t>の配信情報は下記より確認できます。</a:t>
            </a:r>
            <a:endParaRPr lang="en-US" altLang="ja-JP" sz="1600" dirty="0"/>
          </a:p>
          <a:p>
            <a:pPr marL="0" indent="0">
              <a:buNone/>
            </a:pPr>
            <a:r>
              <a:rPr lang="en-US" altLang="ja-JP" sz="1800" dirty="0">
                <a:hlinkClick r:id="rId2"/>
              </a:rPr>
              <a:t>http://www.jemai.or.jp/chemicals/chemicalmanagement.html</a:t>
            </a:r>
            <a:endParaRPr lang="en-US" altLang="ja-JP" sz="1800" dirty="0"/>
          </a:p>
          <a:p>
            <a:pPr marL="0" indent="0">
              <a:buNone/>
            </a:pPr>
            <a:endParaRPr lang="ja-JP" altLang="en-US" sz="1800" dirty="0"/>
          </a:p>
        </p:txBody>
      </p:sp>
      <p:sp>
        <p:nvSpPr>
          <p:cNvPr id="4" name="スライド番号プレースホルダー 3"/>
          <p:cNvSpPr>
            <a:spLocks noGrp="1"/>
          </p:cNvSpPr>
          <p:nvPr>
            <p:ph type="sldNum" sz="quarter" idx="12"/>
          </p:nvPr>
        </p:nvSpPr>
        <p:spPr>
          <a:xfrm>
            <a:off x="2366392" y="6492875"/>
            <a:ext cx="2133600" cy="365125"/>
          </a:xfrm>
        </p:spPr>
        <p:txBody>
          <a:bodyPr/>
          <a:lstStyle/>
          <a:p>
            <a:fld id="{C16DEB63-FF42-5E48-95A5-1B67DBEF025F}" type="slidenum">
              <a:rPr lang="ja-JP" altLang="en-US" smtClean="0">
                <a:solidFill>
                  <a:schemeClr val="bg1"/>
                </a:solidFill>
              </a:rPr>
              <a:pPr/>
              <a:t>15</a:t>
            </a:fld>
            <a:endParaRPr lang="ja-JP" altLang="en-US" dirty="0">
              <a:solidFill>
                <a:schemeClr val="bg1"/>
              </a:solidFill>
            </a:endParaRPr>
          </a:p>
        </p:txBody>
      </p:sp>
    </p:spTree>
    <p:extLst>
      <p:ext uri="{BB962C8B-B14F-4D97-AF65-F5344CB8AC3E}">
        <p14:creationId xmlns:p14="http://schemas.microsoft.com/office/powerpoint/2010/main" val="3156667934"/>
      </p:ext>
    </p:extLst>
  </p:cSld>
  <p:clrMapOvr>
    <a:masterClrMapping/>
  </p:clrMapOvr>
  <mc:AlternateContent xmlns:mc="http://schemas.openxmlformats.org/markup-compatibility/2006" xmlns:p14="http://schemas.microsoft.com/office/powerpoint/2010/main">
    <mc:Choice Requires="p14">
      <p:transition spd="slow" p14:dur="2000" advTm="2071"/>
    </mc:Choice>
    <mc:Fallback xmlns="">
      <p:transition spd="slow" advTm="207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料金のご案内</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20485547"/>
              </p:ext>
            </p:extLst>
          </p:nvPr>
        </p:nvGraphicFramePr>
        <p:xfrm>
          <a:off x="558214" y="1040710"/>
          <a:ext cx="8372478" cy="5166410"/>
        </p:xfrm>
        <a:graphic>
          <a:graphicData uri="http://schemas.openxmlformats.org/drawingml/2006/table">
            <a:tbl>
              <a:tblPr firstRow="1" bandRow="1">
                <a:tableStyleId>{0505E3EF-67EA-436B-97B2-0124C06EBD24}</a:tableStyleId>
              </a:tblPr>
              <a:tblGrid>
                <a:gridCol w="1968605">
                  <a:extLst>
                    <a:ext uri="{9D8B030D-6E8A-4147-A177-3AD203B41FA5}">
                      <a16:colId xmlns:a16="http://schemas.microsoft.com/office/drawing/2014/main" val="20000"/>
                    </a:ext>
                  </a:extLst>
                </a:gridCol>
                <a:gridCol w="1397109">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3638612">
                  <a:extLst>
                    <a:ext uri="{9D8B030D-6E8A-4147-A177-3AD203B41FA5}">
                      <a16:colId xmlns:a16="http://schemas.microsoft.com/office/drawing/2014/main" val="20003"/>
                    </a:ext>
                  </a:extLst>
                </a:gridCol>
              </a:tblGrid>
              <a:tr h="719534">
                <a:tc>
                  <a:txBody>
                    <a:bodyPr/>
                    <a:lstStyle/>
                    <a:p>
                      <a:pPr algn="ctr"/>
                      <a:r>
                        <a:rPr kumimoji="1" lang="ja-JP" altLang="en-US" sz="1500" dirty="0"/>
                        <a:t>メニュー</a:t>
                      </a:r>
                    </a:p>
                  </a:txBody>
                  <a:tcPr anchor="ctr" anchorCtr="1"/>
                </a:tc>
                <a:tc gridSpan="2">
                  <a:txBody>
                    <a:bodyPr/>
                    <a:lstStyle/>
                    <a:p>
                      <a:pPr algn="ctr"/>
                      <a:r>
                        <a:rPr kumimoji="1" lang="ja-JP" altLang="en-US" sz="1500" dirty="0"/>
                        <a:t>価格（税抜）</a:t>
                      </a:r>
                    </a:p>
                  </a:txBody>
                  <a:tcPr anchor="ctr" anchorCtr="1"/>
                </a:tc>
                <a:tc hMerge="1">
                  <a:txBody>
                    <a:bodyPr/>
                    <a:lstStyle/>
                    <a:p>
                      <a:pPr algn="ctr"/>
                      <a:endParaRPr kumimoji="1" lang="ja-JP" altLang="en-US" sz="1500" dirty="0"/>
                    </a:p>
                  </a:txBody>
                  <a:tcPr anchor="ctr" anchorCtr="1"/>
                </a:tc>
                <a:tc>
                  <a:txBody>
                    <a:bodyPr/>
                    <a:lstStyle/>
                    <a:p>
                      <a:pPr algn="ctr"/>
                      <a:r>
                        <a:rPr kumimoji="1" lang="ja-JP" altLang="en-US" sz="1500" dirty="0"/>
                        <a:t>備考</a:t>
                      </a:r>
                    </a:p>
                  </a:txBody>
                  <a:tcPr anchor="ctr" anchorCtr="1"/>
                </a:tc>
                <a:extLst>
                  <a:ext uri="{0D108BD9-81ED-4DB2-BD59-A6C34878D82A}">
                    <a16:rowId xmlns:a16="http://schemas.microsoft.com/office/drawing/2014/main" val="10000"/>
                  </a:ext>
                </a:extLst>
              </a:tr>
              <a:tr h="1524740">
                <a:tc rowSpan="2">
                  <a:txBody>
                    <a:bodyPr/>
                    <a:lstStyle/>
                    <a:p>
                      <a:pPr algn="ctr"/>
                      <a:r>
                        <a:rPr kumimoji="1" lang="ja-JP" altLang="en-US" sz="1500" dirty="0"/>
                        <a:t>講師派遣</a:t>
                      </a:r>
                      <a:endParaRPr kumimoji="1" lang="en-US" altLang="ja-JP" sz="1500" dirty="0"/>
                    </a:p>
                    <a:p>
                      <a:pPr algn="ctr"/>
                      <a:endParaRPr kumimoji="1" lang="en-US" altLang="ja-JP" sz="1500" dirty="0"/>
                    </a:p>
                  </a:txBody>
                  <a:tcPr anchor="ctr"/>
                </a:tc>
                <a:tc gridSpan="2">
                  <a:txBody>
                    <a:bodyPr/>
                    <a:lstStyle/>
                    <a:p>
                      <a:pPr algn="l"/>
                      <a:r>
                        <a:rPr kumimoji="1" lang="ja-JP" altLang="en-US" sz="1500" dirty="0"/>
                        <a:t>半日：</a:t>
                      </a:r>
                      <a:r>
                        <a:rPr kumimoji="1" lang="en-US" altLang="ja-JP" sz="1500" dirty="0"/>
                        <a:t>100,000</a:t>
                      </a:r>
                      <a:r>
                        <a:rPr kumimoji="1" lang="ja-JP" altLang="en-US" sz="1500" dirty="0"/>
                        <a:t>円</a:t>
                      </a:r>
                      <a:endParaRPr kumimoji="1" lang="en-US" altLang="ja-JP" sz="1500" dirty="0"/>
                    </a:p>
                    <a:p>
                      <a:pPr algn="l"/>
                      <a:endParaRPr kumimoji="1" lang="en-US" altLang="ja-JP" sz="1500" dirty="0"/>
                    </a:p>
                    <a:p>
                      <a:pPr algn="l"/>
                      <a:r>
                        <a:rPr kumimoji="1" lang="ja-JP" altLang="en-US" sz="1500" dirty="0"/>
                        <a:t>一日：</a:t>
                      </a:r>
                      <a:r>
                        <a:rPr kumimoji="1" lang="en-US" altLang="ja-JP" sz="1500" dirty="0"/>
                        <a:t>200,000</a:t>
                      </a:r>
                      <a:r>
                        <a:rPr kumimoji="1" lang="ja-JP" altLang="en-US" sz="1500" dirty="0"/>
                        <a:t>円</a:t>
                      </a:r>
                    </a:p>
                  </a:txBody>
                  <a:tcPr anchor="ctr"/>
                </a:tc>
                <a:tc hMerge="1">
                  <a:txBody>
                    <a:bodyPr/>
                    <a:lstStyle/>
                    <a:p>
                      <a:pPr algn="l"/>
                      <a:endParaRPr kumimoji="1" lang="ja-JP" altLang="en-US" sz="1500" dirty="0"/>
                    </a:p>
                  </a:txBody>
                  <a:tcPr anchor="ctr"/>
                </a:tc>
                <a:tc rowSpan="2">
                  <a:txBody>
                    <a:bodyPr/>
                    <a:lstStyle/>
                    <a:p>
                      <a:pPr algn="l"/>
                      <a:r>
                        <a:rPr lang="ja-JP" altLang="en-US" sz="1200" dirty="0"/>
                        <a:t>・料金は、標準料金です。内容により金額は異なります。例えば、下記のような場合は追加料金が発生しますので、別途ご相談ください。</a:t>
                      </a:r>
                      <a:endParaRPr lang="en-US" altLang="ja-JP" sz="1200" dirty="0"/>
                    </a:p>
                    <a:p>
                      <a:pPr algn="l"/>
                      <a:r>
                        <a:rPr lang="en-US" altLang="ja-JP" sz="1200" dirty="0"/>
                        <a:t>-PC</a:t>
                      </a:r>
                      <a:r>
                        <a:rPr lang="ja-JP" altLang="en-US" sz="1200" dirty="0"/>
                        <a:t>を利用した演習などが含まれる場合</a:t>
                      </a:r>
                      <a:endParaRPr lang="en-US" altLang="ja-JP" sz="1200" dirty="0"/>
                    </a:p>
                    <a:p>
                      <a:pPr algn="l"/>
                      <a:r>
                        <a:rPr lang="en-US" altLang="ja-JP" sz="1200" dirty="0"/>
                        <a:t>-</a:t>
                      </a:r>
                      <a:r>
                        <a:rPr lang="ja-JP" altLang="en-US" sz="1200" dirty="0"/>
                        <a:t>新たに調査や資料の追加・変更等が発生する場合</a:t>
                      </a:r>
                      <a:endParaRPr lang="en-US" altLang="ja-JP" sz="1200" dirty="0"/>
                    </a:p>
                    <a:p>
                      <a:pPr algn="l"/>
                      <a:r>
                        <a:rPr lang="en-US" altLang="ja-JP" sz="1200" dirty="0"/>
                        <a:t>-</a:t>
                      </a:r>
                      <a:r>
                        <a:rPr lang="ja-JP" altLang="en-US" sz="1200" dirty="0"/>
                        <a:t>企業ではなく団体主催のセミナーの場合</a:t>
                      </a:r>
                      <a:endParaRPr lang="en-US" altLang="ja-JP" sz="1200" dirty="0"/>
                    </a:p>
                    <a:p>
                      <a:pPr algn="l"/>
                      <a:r>
                        <a:rPr lang="ja-JP" altLang="en-US" sz="1200" dirty="0"/>
                        <a:t>・旅費交通費（</a:t>
                      </a:r>
                      <a:r>
                        <a:rPr lang="en-US" altLang="ja-JP" sz="1200" dirty="0"/>
                        <a:t>JR</a:t>
                      </a:r>
                      <a:r>
                        <a:rPr lang="ja-JP" altLang="en-US" sz="1200" dirty="0"/>
                        <a:t>神田駅～ご指定場所）が追加で発生します。</a:t>
                      </a:r>
                      <a:endParaRPr lang="en-US" altLang="ja-JP" sz="1200" dirty="0"/>
                    </a:p>
                    <a:p>
                      <a:pPr algn="l"/>
                      <a:r>
                        <a:rPr kumimoji="1" lang="en-US" altLang="ja-JP" sz="1200" dirty="0"/>
                        <a:t>※</a:t>
                      </a:r>
                      <a:r>
                        <a:rPr kumimoji="1" lang="ja-JP" altLang="en-US" sz="1200" dirty="0"/>
                        <a:t>貴社のニーズに合わせたセミナー内容での講師派遣は別途お見積り致します。</a:t>
                      </a:r>
                    </a:p>
                  </a:txBody>
                  <a:tcPr/>
                </a:tc>
                <a:extLst>
                  <a:ext uri="{0D108BD9-81ED-4DB2-BD59-A6C34878D82A}">
                    <a16:rowId xmlns:a16="http://schemas.microsoft.com/office/drawing/2014/main" val="10001"/>
                  </a:ext>
                </a:extLst>
              </a:tr>
              <a:tr h="276776">
                <a:tc vMerge="1">
                  <a:txBody>
                    <a:bodyPr/>
                    <a:lstStyle/>
                    <a:p>
                      <a:pPr algn="ctr"/>
                      <a:endParaRPr kumimoji="1" lang="en-US" altLang="ja-JP" sz="1500" dirty="0"/>
                    </a:p>
                  </a:txBody>
                  <a:tcPr anchor="ctr">
                    <a:lnT w="12700" cap="flat" cmpd="sng" algn="ctr">
                      <a:solidFill>
                        <a:schemeClr val="tx1"/>
                      </a:solidFill>
                      <a:prstDash val="solid"/>
                      <a:round/>
                      <a:headEnd type="none" w="med" len="med"/>
                      <a:tailEnd type="none" w="med" len="med"/>
                    </a:lnT>
                  </a:tcPr>
                </a:tc>
                <a:tc gridSpan="2">
                  <a:txBody>
                    <a:bodyPr/>
                    <a:lstStyle/>
                    <a:p>
                      <a:pPr algn="l"/>
                      <a:r>
                        <a:rPr kumimoji="1" lang="ja-JP" altLang="en-US" sz="1500" dirty="0"/>
                        <a:t>資料作成費用　</a:t>
                      </a:r>
                      <a:r>
                        <a:rPr kumimoji="1" lang="en-US" altLang="ja-JP" sz="1500" dirty="0"/>
                        <a:t>50,000</a:t>
                      </a:r>
                      <a:r>
                        <a:rPr kumimoji="1" lang="ja-JP" altLang="en-US" sz="1500" dirty="0"/>
                        <a:t>円～</a:t>
                      </a:r>
                    </a:p>
                  </a:txBody>
                  <a:tcPr anchor="ctr"/>
                </a:tc>
                <a:tc hMerge="1">
                  <a:txBody>
                    <a:bodyPr/>
                    <a:lstStyle/>
                    <a:p>
                      <a:pPr algn="l"/>
                      <a:endParaRPr kumimoji="1" lang="ja-JP" altLang="en-US" sz="1500" dirty="0"/>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10002"/>
                  </a:ext>
                </a:extLst>
              </a:tr>
              <a:tr h="900644">
                <a:tc>
                  <a:txBody>
                    <a:bodyPr/>
                    <a:lstStyle/>
                    <a:p>
                      <a:pPr algn="ctr"/>
                      <a:r>
                        <a:rPr kumimoji="1" lang="ja-JP" altLang="en-US" sz="1500"/>
                        <a:t>コンサルティング</a:t>
                      </a:r>
                      <a:endParaRPr kumimoji="1" lang="en-US" altLang="ja-JP" sz="1500"/>
                    </a:p>
                    <a:p>
                      <a:pPr algn="ctr"/>
                      <a:r>
                        <a:rPr kumimoji="1" lang="ja-JP" altLang="en-US" sz="1500"/>
                        <a:t>（窓口相談）</a:t>
                      </a:r>
                      <a:endParaRPr kumimoji="1" lang="ja-JP" altLang="en-US" sz="1500" dirty="0"/>
                    </a:p>
                  </a:txBody>
                  <a:tcPr anchor="ct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a:t>一時間：</a:t>
                      </a:r>
                      <a:r>
                        <a:rPr kumimoji="1" lang="en-US" altLang="ja-JP" sz="1500" dirty="0"/>
                        <a:t>20,000</a:t>
                      </a:r>
                      <a:r>
                        <a:rPr kumimoji="1" lang="ja-JP" altLang="en-US" sz="1500" dirty="0"/>
                        <a:t>円～</a:t>
                      </a:r>
                      <a:endParaRPr kumimoji="1" lang="en-US" altLang="ja-JP" sz="150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a:t>以降</a:t>
                      </a:r>
                      <a:r>
                        <a:rPr kumimoji="1" lang="en-US" altLang="ja-JP" sz="1500" dirty="0"/>
                        <a:t>30</a:t>
                      </a:r>
                      <a:r>
                        <a:rPr kumimoji="1" lang="ja-JP" altLang="en-US" sz="1500" dirty="0"/>
                        <a:t>分</a:t>
                      </a:r>
                      <a:r>
                        <a:rPr kumimoji="1" lang="en-US" altLang="ja-JP" sz="1500" dirty="0"/>
                        <a:t>:10,000</a:t>
                      </a:r>
                      <a:r>
                        <a:rPr kumimoji="1" lang="ja-JP" altLang="en-US" sz="1500" dirty="0"/>
                        <a:t>円</a:t>
                      </a:r>
                    </a:p>
                  </a:txBody>
                  <a:tcPr anchor="ct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a:t>・お客様の指定場所にお伺いする場合は、移動時間も加算され、</a:t>
                      </a:r>
                      <a:r>
                        <a:rPr kumimoji="1" lang="ja-JP" altLang="en-US" sz="1200" dirty="0"/>
                        <a:t>旅費交通費も別途発生します。</a:t>
                      </a:r>
                      <a:endParaRPr kumimoji="1" lang="en-US" altLang="ja-JP" sz="120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t>※</a:t>
                      </a:r>
                      <a:r>
                        <a:rPr kumimoji="1" lang="ja-JP" altLang="en-US" sz="1200" dirty="0"/>
                        <a:t>貴社のニーズに合わせた継続的なコンサルは別途お見積り致します。</a:t>
                      </a:r>
                      <a:endParaRPr kumimoji="1" lang="en-US" altLang="ja-JP" sz="1200" dirty="0"/>
                    </a:p>
                  </a:txBody>
                  <a:tcPr/>
                </a:tc>
                <a:extLst>
                  <a:ext uri="{0D108BD9-81ED-4DB2-BD59-A6C34878D82A}">
                    <a16:rowId xmlns:a16="http://schemas.microsoft.com/office/drawing/2014/main" val="10003"/>
                  </a:ext>
                </a:extLst>
              </a:tr>
              <a:tr h="712588">
                <a:tc>
                  <a:txBody>
                    <a:bodyPr/>
                    <a:lstStyle/>
                    <a:p>
                      <a:pPr algn="l"/>
                      <a:r>
                        <a:rPr lang="en-US" altLang="ja-JP" sz="1500"/>
                        <a:t>CATCHER</a:t>
                      </a:r>
                      <a:r>
                        <a:rPr lang="ja-JP" altLang="en-US" sz="1500"/>
                        <a:t>年間登録料</a:t>
                      </a:r>
                      <a:endParaRPr kumimoji="1" lang="ja-JP" altLang="en-US" sz="1500" dirty="0"/>
                    </a:p>
                  </a:txBody>
                  <a:tcPr anchor="ctr"/>
                </a:tc>
                <a:tc>
                  <a:txBody>
                    <a:bodyPr/>
                    <a:lstStyle/>
                    <a:p>
                      <a:pPr algn="ctr"/>
                      <a:r>
                        <a:rPr kumimoji="1" lang="en-US" altLang="ja-JP" sz="1500" dirty="0"/>
                        <a:t>JEMAI</a:t>
                      </a:r>
                      <a:r>
                        <a:rPr kumimoji="1" lang="ja-JP" altLang="en-US" sz="1500" dirty="0"/>
                        <a:t>会員</a:t>
                      </a:r>
                      <a:r>
                        <a:rPr kumimoji="1" lang="en-US" altLang="ja-JP" sz="1500" dirty="0"/>
                        <a:t>30,000</a:t>
                      </a:r>
                      <a:r>
                        <a:rPr kumimoji="1" lang="ja-JP" altLang="en-US" sz="1500" dirty="0"/>
                        <a:t>円</a:t>
                      </a:r>
                    </a:p>
                  </a:txBody>
                  <a:tcPr anchor="ctr"/>
                </a:tc>
                <a:tc>
                  <a:txBody>
                    <a:bodyPr/>
                    <a:lstStyle/>
                    <a:p>
                      <a:pPr algn="ctr"/>
                      <a:r>
                        <a:rPr kumimoji="1" lang="ja-JP" altLang="en-US" sz="1500" dirty="0"/>
                        <a:t>一般企業、</a:t>
                      </a:r>
                      <a:r>
                        <a:rPr kumimoji="1" lang="en-US" altLang="ja-JP" sz="1500"/>
                        <a:t>50,000</a:t>
                      </a:r>
                      <a:r>
                        <a:rPr kumimoji="1" lang="ja-JP" altLang="en-US" sz="1500" dirty="0"/>
                        <a:t>円</a:t>
                      </a:r>
                    </a:p>
                  </a:txBody>
                  <a:tcPr anchor="ctr"/>
                </a:tc>
                <a:tc>
                  <a:txBody>
                    <a:bodyPr/>
                    <a:lstStyle/>
                    <a:p>
                      <a:pPr algn="l"/>
                      <a:r>
                        <a:rPr kumimoji="1" lang="ja-JP" altLang="en-US" sz="1200" dirty="0"/>
                        <a:t>・年度途中のお申込みでも年間の費用になります。（月割りはありません）</a:t>
                      </a:r>
                    </a:p>
                  </a:txBody>
                  <a:tcPr/>
                </a:tc>
                <a:extLst>
                  <a:ext uri="{0D108BD9-81ED-4DB2-BD59-A6C34878D82A}">
                    <a16:rowId xmlns:a16="http://schemas.microsoft.com/office/drawing/2014/main" val="10004"/>
                  </a:ext>
                </a:extLst>
              </a:tr>
              <a:tr h="364764">
                <a:tc>
                  <a:txBody>
                    <a:bodyPr/>
                    <a:lstStyle/>
                    <a:p>
                      <a:pPr algn="ctr"/>
                      <a:r>
                        <a:rPr kumimoji="1" lang="ja-JP" altLang="en-US" sz="1500"/>
                        <a:t>各国化学品登録</a:t>
                      </a:r>
                      <a:endParaRPr kumimoji="1" lang="ja-JP" altLang="en-US" sz="1500" dirty="0"/>
                    </a:p>
                  </a:txBody>
                  <a:tcPr anchor="ctr"/>
                </a:tc>
                <a:tc gridSpan="3">
                  <a:txBody>
                    <a:bodyPr/>
                    <a:lstStyle/>
                    <a:p>
                      <a:pPr algn="l"/>
                      <a:r>
                        <a:rPr kumimoji="1" lang="ja-JP" altLang="en-US" sz="1500" dirty="0"/>
                        <a:t>ご依頼内容により別途お見積り</a:t>
                      </a:r>
                    </a:p>
                  </a:txBody>
                  <a:tcPr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5"/>
                  </a:ext>
                </a:extLst>
              </a:tr>
              <a:tr h="539650">
                <a:tc>
                  <a:txBody>
                    <a:bodyPr/>
                    <a:lstStyle/>
                    <a:p>
                      <a:pPr algn="ctr"/>
                      <a:r>
                        <a:rPr kumimoji="1" lang="en-US" altLang="ja-JP" sz="1500"/>
                        <a:t>SDS/</a:t>
                      </a:r>
                      <a:r>
                        <a:rPr kumimoji="1" lang="ja-JP" altLang="en-US" sz="1500"/>
                        <a:t>ラベルの</a:t>
                      </a:r>
                      <a:endParaRPr kumimoji="1" lang="en-US" altLang="ja-JP" sz="1500"/>
                    </a:p>
                    <a:p>
                      <a:pPr algn="ctr"/>
                      <a:r>
                        <a:rPr kumimoji="1" lang="ja-JP" altLang="en-US" sz="1500"/>
                        <a:t>作成支援</a:t>
                      </a:r>
                      <a:endParaRPr kumimoji="1" lang="ja-JP" altLang="en-US" sz="1500" dirty="0"/>
                    </a:p>
                  </a:txBody>
                  <a:tcPr anchor="ctr"/>
                </a:tc>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a:t>ご依頼内容により別途お見積り</a:t>
                      </a:r>
                    </a:p>
                  </a:txBody>
                  <a:tcPr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6"/>
                  </a:ext>
                </a:extLst>
              </a:tr>
            </a:tbl>
          </a:graphicData>
        </a:graphic>
      </p:graphicFrame>
      <p:sp>
        <p:nvSpPr>
          <p:cNvPr id="4" name="スライド番号プレースホルダー 3"/>
          <p:cNvSpPr>
            <a:spLocks noGrp="1"/>
          </p:cNvSpPr>
          <p:nvPr>
            <p:ph type="sldNum" sz="quarter" idx="12"/>
          </p:nvPr>
        </p:nvSpPr>
        <p:spPr>
          <a:xfrm>
            <a:off x="2411760" y="6492875"/>
            <a:ext cx="2133600" cy="365125"/>
          </a:xfrm>
        </p:spPr>
        <p:txBody>
          <a:bodyPr/>
          <a:lstStyle/>
          <a:p>
            <a:fld id="{C16DEB63-FF42-5E48-95A5-1B67DBEF025F}" type="slidenum">
              <a:rPr lang="ja-JP" altLang="en-US" smtClean="0">
                <a:solidFill>
                  <a:schemeClr val="bg1"/>
                </a:solidFill>
              </a:rPr>
              <a:pPr/>
              <a:t>16</a:t>
            </a:fld>
            <a:endParaRPr lang="ja-JP" altLang="en-US" dirty="0">
              <a:solidFill>
                <a:schemeClr val="bg1"/>
              </a:solidFill>
            </a:endParaRPr>
          </a:p>
        </p:txBody>
      </p:sp>
    </p:spTree>
    <p:extLst>
      <p:ext uri="{BB962C8B-B14F-4D97-AF65-F5344CB8AC3E}">
        <p14:creationId xmlns:p14="http://schemas.microsoft.com/office/powerpoint/2010/main" val="1831352713"/>
      </p:ext>
    </p:extLst>
  </p:cSld>
  <p:clrMapOvr>
    <a:masterClrMapping/>
  </p:clrMapOvr>
  <mc:AlternateContent xmlns:mc="http://schemas.openxmlformats.org/markup-compatibility/2006" xmlns:p14="http://schemas.microsoft.com/office/powerpoint/2010/main">
    <mc:Choice Requires="p14">
      <p:transition spd="slow" p14:dur="2000" advTm="1876"/>
    </mc:Choice>
    <mc:Fallback xmlns="">
      <p:transition spd="slow" advTm="187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お気軽にご相談ください</a:t>
            </a:r>
            <a:endParaRPr kumimoji="1" lang="ja-JP" altLang="en-US" dirty="0"/>
          </a:p>
        </p:txBody>
      </p:sp>
      <p:sp>
        <p:nvSpPr>
          <p:cNvPr id="4" name="スライド番号プレースホルダー 3"/>
          <p:cNvSpPr>
            <a:spLocks noGrp="1"/>
          </p:cNvSpPr>
          <p:nvPr>
            <p:ph type="sldNum" sz="quarter" idx="12"/>
          </p:nvPr>
        </p:nvSpPr>
        <p:spPr>
          <a:xfrm>
            <a:off x="2411760" y="6492875"/>
            <a:ext cx="2133600" cy="365125"/>
          </a:xfrm>
        </p:spPr>
        <p:txBody>
          <a:bodyPr/>
          <a:lstStyle/>
          <a:p>
            <a:fld id="{C16DEB63-FF42-5E48-95A5-1B67DBEF025F}" type="slidenum">
              <a:rPr lang="ja-JP" altLang="en-US" smtClean="0">
                <a:solidFill>
                  <a:schemeClr val="bg1"/>
                </a:solidFill>
              </a:rPr>
              <a:pPr/>
              <a:t>17</a:t>
            </a:fld>
            <a:endParaRPr lang="ja-JP" altLang="en-US" dirty="0">
              <a:solidFill>
                <a:schemeClr val="bg1"/>
              </a:solidFill>
            </a:endParaRPr>
          </a:p>
        </p:txBody>
      </p:sp>
      <p:sp>
        <p:nvSpPr>
          <p:cNvPr id="6" name="テキスト ボックス 5"/>
          <p:cNvSpPr txBox="1"/>
          <p:nvPr/>
        </p:nvSpPr>
        <p:spPr>
          <a:xfrm>
            <a:off x="903433" y="1238250"/>
            <a:ext cx="6066084" cy="3693319"/>
          </a:xfrm>
          <a:prstGeom prst="rect">
            <a:avLst/>
          </a:prstGeom>
          <a:noFill/>
        </p:spPr>
        <p:txBody>
          <a:bodyPr wrap="none" rtlCol="0">
            <a:spAutoFit/>
          </a:bodyPr>
          <a:lstStyle/>
          <a:p>
            <a:pPr defTabSz="457200"/>
            <a:r>
              <a:rPr lang="ja-JP" altLang="en-US" b="1" dirty="0">
                <a:solidFill>
                  <a:prstClr val="black"/>
                </a:solidFill>
                <a:effectLst>
                  <a:outerShdw blurRad="38100" dist="38100" dir="2700000" algn="tl">
                    <a:srgbClr val="000000">
                      <a:alpha val="43137"/>
                    </a:srgbClr>
                  </a:outerShdw>
                </a:effectLst>
              </a:rPr>
              <a:t>セミナー、講師派遣に関するお問い合わせ</a:t>
            </a:r>
            <a:endParaRPr lang="en-US" altLang="ja-JP" b="1" dirty="0">
              <a:solidFill>
                <a:prstClr val="black"/>
              </a:solidFill>
              <a:effectLst>
                <a:outerShdw blurRad="38100" dist="38100" dir="2700000" algn="tl">
                  <a:srgbClr val="000000">
                    <a:alpha val="43137"/>
                  </a:srgbClr>
                </a:outerShdw>
              </a:effectLst>
            </a:endParaRPr>
          </a:p>
          <a:p>
            <a:pPr defTabSz="457200"/>
            <a:r>
              <a:rPr lang="en-US" altLang="ja-JP" sz="2400" dirty="0">
                <a:solidFill>
                  <a:prstClr val="black"/>
                </a:solidFill>
              </a:rPr>
              <a:t>Mail: chemicals @jemai.or.jp</a:t>
            </a:r>
          </a:p>
          <a:p>
            <a:pPr defTabSz="457200"/>
            <a:r>
              <a:rPr lang="en-US" altLang="ja-JP" sz="2400" dirty="0">
                <a:solidFill>
                  <a:prstClr val="black"/>
                </a:solidFill>
              </a:rPr>
              <a:t>TEL: 03-5209-7798</a:t>
            </a:r>
          </a:p>
          <a:p>
            <a:pPr defTabSz="457200"/>
            <a:endParaRPr lang="en-US" altLang="ja-JP" dirty="0">
              <a:solidFill>
                <a:prstClr val="black"/>
              </a:solidFill>
            </a:endParaRPr>
          </a:p>
          <a:p>
            <a:pPr defTabSz="457200"/>
            <a:r>
              <a:rPr lang="ja-JP" altLang="en-US" b="1" dirty="0">
                <a:solidFill>
                  <a:prstClr val="black"/>
                </a:solidFill>
                <a:effectLst>
                  <a:outerShdw blurRad="38100" dist="38100" dir="2700000" algn="tl">
                    <a:srgbClr val="000000">
                      <a:alpha val="43137"/>
                    </a:srgbClr>
                  </a:outerShdw>
                </a:effectLst>
              </a:rPr>
              <a:t>管理体制の構築等　コンサルティングに関するお問い合わせ</a:t>
            </a:r>
            <a:endParaRPr lang="en-US" altLang="ja-JP" b="1" dirty="0">
              <a:solidFill>
                <a:prstClr val="black"/>
              </a:solidFill>
              <a:effectLst>
                <a:outerShdw blurRad="38100" dist="38100" dir="2700000" algn="tl">
                  <a:srgbClr val="000000">
                    <a:alpha val="43137"/>
                  </a:srgbClr>
                </a:outerShdw>
              </a:effectLst>
            </a:endParaRPr>
          </a:p>
          <a:p>
            <a:pPr defTabSz="457200"/>
            <a:r>
              <a:rPr lang="en-US" altLang="ja-JP" sz="2400" dirty="0">
                <a:solidFill>
                  <a:prstClr val="black"/>
                </a:solidFill>
              </a:rPr>
              <a:t>Mail: chemicals@jemai.or.jp</a:t>
            </a:r>
          </a:p>
          <a:p>
            <a:pPr defTabSz="457200"/>
            <a:r>
              <a:rPr lang="en-US" altLang="ja-JP" sz="2400" dirty="0">
                <a:solidFill>
                  <a:prstClr val="black"/>
                </a:solidFill>
              </a:rPr>
              <a:t>TEL: 03-5209-7798</a:t>
            </a:r>
          </a:p>
          <a:p>
            <a:pPr defTabSz="457200"/>
            <a:endParaRPr lang="en-US" altLang="ja-JP" dirty="0">
              <a:solidFill>
                <a:prstClr val="black"/>
              </a:solidFill>
            </a:endParaRPr>
          </a:p>
          <a:p>
            <a:pPr defTabSz="457200"/>
            <a:r>
              <a:rPr lang="ja-JP" altLang="en-US" b="1" dirty="0">
                <a:solidFill>
                  <a:prstClr val="black"/>
                </a:solidFill>
                <a:effectLst>
                  <a:outerShdw blurRad="38100" dist="38100" dir="2700000" algn="tl">
                    <a:srgbClr val="000000">
                      <a:alpha val="43137"/>
                    </a:srgbClr>
                  </a:outerShdw>
                </a:effectLst>
              </a:rPr>
              <a:t>化学物質の登録</a:t>
            </a:r>
            <a:r>
              <a:rPr lang="en-US" altLang="ja-JP" b="1" dirty="0">
                <a:solidFill>
                  <a:prstClr val="black"/>
                </a:solidFill>
                <a:effectLst>
                  <a:outerShdw blurRad="38100" dist="38100" dir="2700000" algn="tl">
                    <a:srgbClr val="000000">
                      <a:alpha val="43137"/>
                    </a:srgbClr>
                  </a:outerShdw>
                </a:effectLst>
              </a:rPr>
              <a:t>/SDS</a:t>
            </a:r>
            <a:r>
              <a:rPr lang="ja-JP" altLang="en-US" b="1" dirty="0">
                <a:solidFill>
                  <a:prstClr val="black"/>
                </a:solidFill>
                <a:effectLst>
                  <a:outerShdw blurRad="38100" dist="38100" dir="2700000" algn="tl">
                    <a:srgbClr val="000000">
                      <a:alpha val="43137"/>
                    </a:srgbClr>
                  </a:outerShdw>
                </a:effectLst>
              </a:rPr>
              <a:t>作成に関するお問い合わせ</a:t>
            </a:r>
            <a:endParaRPr lang="en-US" altLang="ja-JP" b="1" dirty="0">
              <a:solidFill>
                <a:prstClr val="black"/>
              </a:solidFill>
              <a:effectLst>
                <a:outerShdw blurRad="38100" dist="38100" dir="2700000" algn="tl">
                  <a:srgbClr val="000000">
                    <a:alpha val="43137"/>
                  </a:srgbClr>
                </a:outerShdw>
              </a:effectLst>
            </a:endParaRPr>
          </a:p>
          <a:p>
            <a:pPr defTabSz="457200"/>
            <a:r>
              <a:rPr lang="en-US" altLang="ja-JP" sz="2400" dirty="0">
                <a:solidFill>
                  <a:prstClr val="black"/>
                </a:solidFill>
              </a:rPr>
              <a:t>Mail: int-chem@jemai.or.jp</a:t>
            </a:r>
          </a:p>
          <a:p>
            <a:pPr defTabSz="457200"/>
            <a:r>
              <a:rPr lang="en-US" altLang="ja-JP" sz="2400" dirty="0">
                <a:solidFill>
                  <a:prstClr val="black"/>
                </a:solidFill>
              </a:rPr>
              <a:t>TEL: 03-5209-7709</a:t>
            </a:r>
          </a:p>
        </p:txBody>
      </p:sp>
    </p:spTree>
    <p:extLst>
      <p:ext uri="{BB962C8B-B14F-4D97-AF65-F5344CB8AC3E}">
        <p14:creationId xmlns:p14="http://schemas.microsoft.com/office/powerpoint/2010/main" val="1143110828"/>
      </p:ext>
    </p:extLst>
  </p:cSld>
  <p:clrMapOvr>
    <a:masterClrMapping/>
  </p:clrMapOvr>
  <mc:AlternateContent xmlns:mc="http://schemas.openxmlformats.org/markup-compatibility/2006" xmlns:p14="http://schemas.microsoft.com/office/powerpoint/2010/main">
    <mc:Choice Requires="p14">
      <p:transition spd="slow" p14:dur="2000" advTm="2037"/>
    </mc:Choice>
    <mc:Fallback xmlns="">
      <p:transition spd="slow" advTm="20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化学物質管理　上流から下流まで</a:t>
            </a:r>
          </a:p>
        </p:txBody>
      </p:sp>
      <p:sp>
        <p:nvSpPr>
          <p:cNvPr id="4" name="スライド番号プレースホルダー 3"/>
          <p:cNvSpPr>
            <a:spLocks noGrp="1"/>
          </p:cNvSpPr>
          <p:nvPr>
            <p:ph type="sldNum" sz="quarter" idx="12"/>
          </p:nvPr>
        </p:nvSpPr>
        <p:spPr>
          <a:xfrm>
            <a:off x="2483768" y="6492875"/>
            <a:ext cx="2133600" cy="365125"/>
          </a:xfrm>
        </p:spPr>
        <p:txBody>
          <a:bodyPr/>
          <a:lstStyle/>
          <a:p>
            <a:fld id="{C16DEB63-FF42-5E48-95A5-1B67DBEF025F}" type="slidenum">
              <a:rPr lang="ja-JP" altLang="en-US" smtClean="0">
                <a:solidFill>
                  <a:schemeClr val="bg1"/>
                </a:solidFill>
              </a:rPr>
              <a:pPr/>
              <a:t>2</a:t>
            </a:fld>
            <a:endParaRPr lang="ja-JP" altLang="en-US" dirty="0">
              <a:solidFill>
                <a:schemeClr val="bg1"/>
              </a:solidFill>
            </a:endParaRPr>
          </a:p>
        </p:txBody>
      </p:sp>
      <p:sp>
        <p:nvSpPr>
          <p:cNvPr id="5" name="テキスト ボックス 13"/>
          <p:cNvSpPr txBox="1">
            <a:spLocks noChangeArrowheads="1"/>
          </p:cNvSpPr>
          <p:nvPr/>
        </p:nvSpPr>
        <p:spPr bwMode="auto">
          <a:xfrm>
            <a:off x="758826" y="3210797"/>
            <a:ext cx="11525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556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57200" eaLnBrk="1" hangingPunct="1"/>
            <a:r>
              <a:rPr lang="ja-JP" altLang="en-US" sz="1600" dirty="0">
                <a:solidFill>
                  <a:prstClr val="black"/>
                </a:solidFill>
                <a:latin typeface="Calibri"/>
                <a:ea typeface="ＭＳ Ｐゴシック"/>
              </a:rPr>
              <a:t>化学品製造</a:t>
            </a:r>
            <a:endParaRPr lang="en-US" altLang="ja-JP" sz="1600" dirty="0">
              <a:solidFill>
                <a:prstClr val="black"/>
              </a:solidFill>
              <a:latin typeface="Calibri"/>
              <a:ea typeface="ＭＳ Ｐゴシック"/>
            </a:endParaRPr>
          </a:p>
        </p:txBody>
      </p:sp>
      <p:sp>
        <p:nvSpPr>
          <p:cNvPr id="6" name="テキスト ボックス 17"/>
          <p:cNvSpPr txBox="1">
            <a:spLocks noChangeArrowheads="1"/>
          </p:cNvSpPr>
          <p:nvPr/>
        </p:nvSpPr>
        <p:spPr bwMode="auto">
          <a:xfrm>
            <a:off x="7306468" y="3168804"/>
            <a:ext cx="14754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556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57200" eaLnBrk="1" hangingPunct="1"/>
            <a:r>
              <a:rPr lang="ja-JP" altLang="en-US" sz="1600" dirty="0">
                <a:solidFill>
                  <a:prstClr val="black"/>
                </a:solidFill>
                <a:latin typeface="Calibri"/>
                <a:ea typeface="ＭＳ Ｐゴシック"/>
              </a:rPr>
              <a:t>廃棄・リサイクル</a:t>
            </a:r>
            <a:endParaRPr lang="en-US" altLang="ja-JP" sz="1600" dirty="0">
              <a:solidFill>
                <a:prstClr val="black"/>
              </a:solidFill>
              <a:latin typeface="Calibri"/>
              <a:ea typeface="ＭＳ Ｐゴシック"/>
            </a:endParaRPr>
          </a:p>
        </p:txBody>
      </p:sp>
      <p:sp>
        <p:nvSpPr>
          <p:cNvPr id="7" name="下矢印 6"/>
          <p:cNvSpPr/>
          <p:nvPr/>
        </p:nvSpPr>
        <p:spPr>
          <a:xfrm rot="16200000">
            <a:off x="2015331" y="2562225"/>
            <a:ext cx="358775" cy="36036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defRPr/>
            </a:pPr>
            <a:endParaRPr lang="ja-JP" altLang="en-US" dirty="0">
              <a:solidFill>
                <a:prstClr val="white"/>
              </a:solidFill>
            </a:endParaRPr>
          </a:p>
        </p:txBody>
      </p:sp>
      <p:sp>
        <p:nvSpPr>
          <p:cNvPr id="8" name="下矢印 7"/>
          <p:cNvSpPr/>
          <p:nvPr/>
        </p:nvSpPr>
        <p:spPr>
          <a:xfrm rot="16200000">
            <a:off x="3743325" y="2563018"/>
            <a:ext cx="358775" cy="3587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defRPr/>
            </a:pPr>
            <a:endParaRPr lang="ja-JP" altLang="en-US" dirty="0">
              <a:solidFill>
                <a:prstClr val="white"/>
              </a:solidFill>
            </a:endParaRPr>
          </a:p>
        </p:txBody>
      </p:sp>
      <p:sp>
        <p:nvSpPr>
          <p:cNvPr id="9" name="下矢印 8"/>
          <p:cNvSpPr/>
          <p:nvPr/>
        </p:nvSpPr>
        <p:spPr>
          <a:xfrm rot="16200000">
            <a:off x="5471319" y="2562224"/>
            <a:ext cx="358775" cy="36036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defRPr/>
            </a:pPr>
            <a:endParaRPr lang="ja-JP" altLang="en-US" dirty="0">
              <a:solidFill>
                <a:prstClr val="white"/>
              </a:solidFill>
            </a:endParaRPr>
          </a:p>
        </p:txBody>
      </p:sp>
      <p:sp>
        <p:nvSpPr>
          <p:cNvPr id="10" name="下矢印 9"/>
          <p:cNvSpPr/>
          <p:nvPr/>
        </p:nvSpPr>
        <p:spPr>
          <a:xfrm rot="16200000">
            <a:off x="7127081" y="2562225"/>
            <a:ext cx="358775" cy="36036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defRPr/>
            </a:pPr>
            <a:endParaRPr lang="ja-JP" altLang="en-US" dirty="0">
              <a:solidFill>
                <a:prstClr val="white"/>
              </a:solidFill>
            </a:endParaRPr>
          </a:p>
        </p:txBody>
      </p:sp>
      <p:pic>
        <p:nvPicPr>
          <p:cNvPr id="11" name="Picture 3" descr="C:\Users\kurumizawa\Desktop\kojyo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013" y="2058193"/>
            <a:ext cx="9461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下矢印 11"/>
          <p:cNvSpPr/>
          <p:nvPr/>
        </p:nvSpPr>
        <p:spPr>
          <a:xfrm rot="13855735">
            <a:off x="2874683" y="4020718"/>
            <a:ext cx="358775" cy="36036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defRPr/>
            </a:pPr>
            <a:endParaRPr lang="ja-JP" altLang="en-US" dirty="0">
              <a:solidFill>
                <a:prstClr val="white"/>
              </a:solidFill>
            </a:endParaRPr>
          </a:p>
        </p:txBody>
      </p:sp>
      <p:sp>
        <p:nvSpPr>
          <p:cNvPr id="13" name="下矢印 12"/>
          <p:cNvSpPr/>
          <p:nvPr/>
        </p:nvSpPr>
        <p:spPr>
          <a:xfrm rot="19766189">
            <a:off x="5868204" y="4160758"/>
            <a:ext cx="358775" cy="36036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defRPr/>
            </a:pPr>
            <a:endParaRPr lang="ja-JP" altLang="en-US" dirty="0">
              <a:solidFill>
                <a:prstClr val="white"/>
              </a:solidFill>
            </a:endParaRPr>
          </a:p>
        </p:txBody>
      </p:sp>
      <p:pic>
        <p:nvPicPr>
          <p:cNvPr id="14" name="Picture 2" descr="C:\Users\satake\AppData\Local\Microsoft\Windows\Temporary Internet Files\Content.IE5\8YVHJINL\lgi01a2014012514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2316" y="4799115"/>
            <a:ext cx="1133475" cy="458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atake\AppData\Local\Microsoft\Windows\Temporary Internet Files\Content.IE5\8YVHJINL\lgi01a2014012514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4075" y="4827953"/>
            <a:ext cx="1133475" cy="45826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4"/>
          <p:cNvSpPr txBox="1">
            <a:spLocks noChangeArrowheads="1"/>
          </p:cNvSpPr>
          <p:nvPr/>
        </p:nvSpPr>
        <p:spPr bwMode="auto">
          <a:xfrm>
            <a:off x="1339850" y="4934052"/>
            <a:ext cx="93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5600" indent="-3556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57200" eaLnBrk="1" hangingPunct="1"/>
            <a:r>
              <a:rPr lang="ja-JP" altLang="en-US" sz="1600" dirty="0">
                <a:solidFill>
                  <a:prstClr val="black"/>
                </a:solidFill>
                <a:latin typeface="Calibri"/>
                <a:ea typeface="ＭＳ Ｐゴシック"/>
              </a:rPr>
              <a:t>輸入</a:t>
            </a:r>
            <a:endParaRPr lang="en-US" altLang="ja-JP" sz="1600" dirty="0">
              <a:solidFill>
                <a:prstClr val="black"/>
              </a:solidFill>
              <a:latin typeface="Calibri"/>
              <a:ea typeface="ＭＳ Ｐゴシック"/>
            </a:endParaRPr>
          </a:p>
        </p:txBody>
      </p:sp>
      <p:sp>
        <p:nvSpPr>
          <p:cNvPr id="17" name="テキスト ボックス 14"/>
          <p:cNvSpPr txBox="1">
            <a:spLocks noChangeArrowheads="1"/>
          </p:cNvSpPr>
          <p:nvPr/>
        </p:nvSpPr>
        <p:spPr bwMode="auto">
          <a:xfrm>
            <a:off x="4683729" y="5011313"/>
            <a:ext cx="93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5600" indent="-3556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57200" eaLnBrk="1" hangingPunct="1"/>
            <a:r>
              <a:rPr lang="ja-JP" altLang="en-US" sz="1600" dirty="0">
                <a:solidFill>
                  <a:prstClr val="black"/>
                </a:solidFill>
                <a:latin typeface="Calibri"/>
                <a:ea typeface="ＭＳ Ｐゴシック"/>
              </a:rPr>
              <a:t>輸出</a:t>
            </a:r>
            <a:endParaRPr lang="en-US" altLang="ja-JP" sz="1600" dirty="0">
              <a:solidFill>
                <a:prstClr val="black"/>
              </a:solidFill>
              <a:latin typeface="Calibri"/>
              <a:ea typeface="ＭＳ Ｐゴシック"/>
            </a:endParaRPr>
          </a:p>
        </p:txBody>
      </p:sp>
      <p:pic>
        <p:nvPicPr>
          <p:cNvPr id="18" name="Picture 8" descr="C:\Users\satake\AppData\Local\Microsoft\Windows\Temporary Internet Files\Content.IE5\MJG0SVB7\sgi01a2014021505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119" y="2376814"/>
            <a:ext cx="656431" cy="656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C:\Users\satake\AppData\Local\Microsoft\Windows\Temporary Internet Files\Content.IE5\8YVHJINL\lgf01a2013112114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8976" y="2305148"/>
            <a:ext cx="1144674" cy="763489"/>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3"/>
          <p:cNvSpPr txBox="1">
            <a:spLocks noChangeArrowheads="1"/>
          </p:cNvSpPr>
          <p:nvPr/>
        </p:nvSpPr>
        <p:spPr bwMode="auto">
          <a:xfrm>
            <a:off x="2583942" y="3192540"/>
            <a:ext cx="11525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556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57200" eaLnBrk="1" hangingPunct="1"/>
            <a:r>
              <a:rPr lang="ja-JP" altLang="en-US" sz="1600" dirty="0">
                <a:solidFill>
                  <a:prstClr val="black"/>
                </a:solidFill>
                <a:latin typeface="Calibri"/>
                <a:ea typeface="ＭＳ Ｐゴシック"/>
              </a:rPr>
              <a:t>部品製造</a:t>
            </a:r>
            <a:endParaRPr lang="en-US" altLang="ja-JP" sz="1600" dirty="0">
              <a:solidFill>
                <a:prstClr val="black"/>
              </a:solidFill>
              <a:latin typeface="Calibri"/>
              <a:ea typeface="ＭＳ Ｐゴシック"/>
            </a:endParaRPr>
          </a:p>
        </p:txBody>
      </p:sp>
      <p:sp>
        <p:nvSpPr>
          <p:cNvPr id="21" name="テキスト ボックス 13"/>
          <p:cNvSpPr txBox="1">
            <a:spLocks noChangeArrowheads="1"/>
          </p:cNvSpPr>
          <p:nvPr/>
        </p:nvSpPr>
        <p:spPr bwMode="auto">
          <a:xfrm>
            <a:off x="3971827" y="3191588"/>
            <a:ext cx="17589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556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57200" eaLnBrk="1" hangingPunct="1"/>
            <a:r>
              <a:rPr lang="ja-JP" altLang="en-US" sz="1600" dirty="0">
                <a:solidFill>
                  <a:prstClr val="black"/>
                </a:solidFill>
                <a:latin typeface="Calibri"/>
                <a:ea typeface="ＭＳ Ｐゴシック"/>
              </a:rPr>
              <a:t>最終製品組み立て</a:t>
            </a:r>
            <a:endParaRPr lang="en-US" altLang="ja-JP" sz="1600" dirty="0">
              <a:solidFill>
                <a:prstClr val="black"/>
              </a:solidFill>
              <a:latin typeface="Calibri"/>
              <a:ea typeface="ＭＳ Ｐゴシック"/>
            </a:endParaRPr>
          </a:p>
        </p:txBody>
      </p:sp>
      <p:sp>
        <p:nvSpPr>
          <p:cNvPr id="22" name="テキスト ボックス 17"/>
          <p:cNvSpPr txBox="1">
            <a:spLocks noChangeArrowheads="1"/>
          </p:cNvSpPr>
          <p:nvPr/>
        </p:nvSpPr>
        <p:spPr bwMode="auto">
          <a:xfrm>
            <a:off x="5935848" y="3174125"/>
            <a:ext cx="9350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5600" indent="-3556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57200" eaLnBrk="1" hangingPunct="1"/>
            <a:r>
              <a:rPr lang="ja-JP" altLang="en-US" sz="1600" dirty="0">
                <a:solidFill>
                  <a:prstClr val="black"/>
                </a:solidFill>
                <a:latin typeface="Calibri"/>
                <a:ea typeface="ＭＳ Ｐゴシック"/>
              </a:rPr>
              <a:t>使用</a:t>
            </a:r>
            <a:endParaRPr lang="en-US" altLang="ja-JP" sz="1600" dirty="0">
              <a:solidFill>
                <a:prstClr val="black"/>
              </a:solidFill>
              <a:latin typeface="Calibri"/>
              <a:ea typeface="ＭＳ Ｐゴシック"/>
            </a:endParaRPr>
          </a:p>
        </p:txBody>
      </p:sp>
      <p:pic>
        <p:nvPicPr>
          <p:cNvPr id="23" name="Picture 13" descr="C:\Users\satake\AppData\Local\Microsoft\Windows\Temporary Internet Files\Content.IE5\8YVHJINL\lgf01a2013112114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337" y="2323284"/>
            <a:ext cx="1144674" cy="7634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descr="C:\Users\satake\AppData\Local\Microsoft\Windows\Temporary Internet Files\Content.IE5\Z8WXUM9U\music_note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3367" y="1875904"/>
            <a:ext cx="608644" cy="3645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C:\Users\satake\AppData\Local\Microsoft\Windows\Temporary Internet Files\Content.IE5\MJG0SVB7\lgi01a2014040823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1668" y="2418483"/>
            <a:ext cx="688900" cy="4108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3" descr="C:\Users\satake\AppData\Local\Microsoft\Windows\Temporary Internet Files\Content.IE5\MJG0SVB7\gi01a20140420140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3875" y="2374026"/>
            <a:ext cx="700637" cy="659219"/>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595423" y="1875904"/>
            <a:ext cx="8385395" cy="1868750"/>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ja-JP" altLang="en-US">
              <a:solidFill>
                <a:prstClr val="white"/>
              </a:solidFill>
            </a:endParaRPr>
          </a:p>
        </p:txBody>
      </p:sp>
      <p:sp>
        <p:nvSpPr>
          <p:cNvPr id="28" name="正方形/長方形 27"/>
          <p:cNvSpPr/>
          <p:nvPr/>
        </p:nvSpPr>
        <p:spPr>
          <a:xfrm>
            <a:off x="1403876" y="3744653"/>
            <a:ext cx="2631977" cy="1665547"/>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ja-JP" altLang="en-US">
              <a:solidFill>
                <a:prstClr val="white"/>
              </a:solidFill>
            </a:endParaRPr>
          </a:p>
        </p:txBody>
      </p:sp>
      <p:sp>
        <p:nvSpPr>
          <p:cNvPr id="29" name="正方形/長方形 28"/>
          <p:cNvSpPr/>
          <p:nvPr/>
        </p:nvSpPr>
        <p:spPr>
          <a:xfrm>
            <a:off x="4762131" y="3744655"/>
            <a:ext cx="2631977" cy="1665546"/>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ja-JP" altLang="en-US">
              <a:solidFill>
                <a:prstClr val="white"/>
              </a:solidFill>
            </a:endParaRPr>
          </a:p>
        </p:txBody>
      </p:sp>
      <p:sp>
        <p:nvSpPr>
          <p:cNvPr id="30" name="雲形吹き出し 29"/>
          <p:cNvSpPr/>
          <p:nvPr/>
        </p:nvSpPr>
        <p:spPr>
          <a:xfrm>
            <a:off x="6293677" y="5410201"/>
            <a:ext cx="2821748" cy="956039"/>
          </a:xfrm>
          <a:prstGeom prst="cloudCallout">
            <a:avLst>
              <a:gd name="adj1" fmla="val -51188"/>
              <a:gd name="adj2" fmla="val -56381"/>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ja-JP" altLang="en-US" sz="1600" b="1" dirty="0">
                <a:solidFill>
                  <a:srgbClr val="002060"/>
                </a:solidFill>
              </a:rPr>
              <a:t>各国化学品登録</a:t>
            </a:r>
            <a:endParaRPr lang="en-US" altLang="ja-JP" sz="1600" b="1" dirty="0">
              <a:solidFill>
                <a:srgbClr val="002060"/>
              </a:solidFill>
            </a:endParaRPr>
          </a:p>
          <a:p>
            <a:pPr algn="ctr" defTabSz="457200"/>
            <a:r>
              <a:rPr lang="ja-JP" altLang="en-US" sz="1600" b="1" dirty="0">
                <a:solidFill>
                  <a:srgbClr val="002060"/>
                </a:solidFill>
              </a:rPr>
              <a:t>各国向け</a:t>
            </a:r>
            <a:r>
              <a:rPr lang="en-US" altLang="ja-JP" sz="1600" b="1" dirty="0">
                <a:solidFill>
                  <a:srgbClr val="002060"/>
                </a:solidFill>
              </a:rPr>
              <a:t>SDS</a:t>
            </a:r>
            <a:r>
              <a:rPr lang="ja-JP" altLang="en-US" sz="1600" b="1" dirty="0">
                <a:solidFill>
                  <a:srgbClr val="002060"/>
                </a:solidFill>
              </a:rPr>
              <a:t>作成</a:t>
            </a:r>
          </a:p>
        </p:txBody>
      </p:sp>
      <p:sp>
        <p:nvSpPr>
          <p:cNvPr id="31" name="雲形吹き出し 30"/>
          <p:cNvSpPr/>
          <p:nvPr/>
        </p:nvSpPr>
        <p:spPr>
          <a:xfrm>
            <a:off x="2508104" y="1004967"/>
            <a:ext cx="2567952" cy="838200"/>
          </a:xfrm>
          <a:prstGeom prst="cloudCallout">
            <a:avLst>
              <a:gd name="adj1" fmla="val -33765"/>
              <a:gd name="adj2" fmla="val 64773"/>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ja-JP" altLang="en-US" dirty="0">
                <a:solidFill>
                  <a:srgbClr val="00B0F0"/>
                </a:solidFill>
              </a:rPr>
              <a:t>安衛法リスク</a:t>
            </a:r>
            <a:endParaRPr lang="en-US" altLang="ja-JP" dirty="0">
              <a:solidFill>
                <a:srgbClr val="00B0F0"/>
              </a:solidFill>
            </a:endParaRPr>
          </a:p>
          <a:p>
            <a:pPr algn="ctr" defTabSz="457200"/>
            <a:r>
              <a:rPr lang="ja-JP" altLang="en-US" dirty="0">
                <a:solidFill>
                  <a:srgbClr val="00B0F0"/>
                </a:solidFill>
              </a:rPr>
              <a:t>アセスメント</a:t>
            </a:r>
          </a:p>
        </p:txBody>
      </p:sp>
      <p:sp>
        <p:nvSpPr>
          <p:cNvPr id="33" name="雲形吹き出し 32"/>
          <p:cNvSpPr/>
          <p:nvPr/>
        </p:nvSpPr>
        <p:spPr>
          <a:xfrm>
            <a:off x="4730969" y="1021335"/>
            <a:ext cx="3470055" cy="854568"/>
          </a:xfrm>
          <a:prstGeom prst="cloudCallout">
            <a:avLst>
              <a:gd name="adj1" fmla="val -46963"/>
              <a:gd name="adj2" fmla="val 54115"/>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ja-JP" altLang="en-US" dirty="0">
                <a:solidFill>
                  <a:srgbClr val="00B050"/>
                </a:solidFill>
              </a:rPr>
              <a:t>化学物質情報伝達</a:t>
            </a:r>
            <a:endParaRPr lang="en-US" altLang="ja-JP" dirty="0">
              <a:solidFill>
                <a:srgbClr val="00B050"/>
              </a:solidFill>
            </a:endParaRPr>
          </a:p>
          <a:p>
            <a:pPr algn="ctr" defTabSz="457200"/>
            <a:r>
              <a:rPr lang="ja-JP" altLang="en-US" dirty="0">
                <a:solidFill>
                  <a:srgbClr val="00B050"/>
                </a:solidFill>
              </a:rPr>
              <a:t>サプライチェーン管理</a:t>
            </a:r>
          </a:p>
        </p:txBody>
      </p:sp>
      <p:sp>
        <p:nvSpPr>
          <p:cNvPr id="34" name="雲形吹き出し 33"/>
          <p:cNvSpPr/>
          <p:nvPr/>
        </p:nvSpPr>
        <p:spPr>
          <a:xfrm>
            <a:off x="3129334" y="5457461"/>
            <a:ext cx="2473747" cy="956039"/>
          </a:xfrm>
          <a:prstGeom prst="cloudCallout">
            <a:avLst>
              <a:gd name="adj1" fmla="val 16849"/>
              <a:gd name="adj2" fmla="val -70007"/>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ja-JP" altLang="en-US" dirty="0">
                <a:solidFill>
                  <a:srgbClr val="C00000"/>
                </a:solidFill>
              </a:rPr>
              <a:t>海外法規解説</a:t>
            </a:r>
          </a:p>
        </p:txBody>
      </p:sp>
      <p:sp>
        <p:nvSpPr>
          <p:cNvPr id="35" name="雲形吹き出し 34"/>
          <p:cNvSpPr/>
          <p:nvPr/>
        </p:nvSpPr>
        <p:spPr>
          <a:xfrm>
            <a:off x="474212" y="1150775"/>
            <a:ext cx="2416600" cy="562952"/>
          </a:xfrm>
          <a:prstGeom prst="cloudCallout">
            <a:avLst>
              <a:gd name="adj1" fmla="val 23428"/>
              <a:gd name="adj2" fmla="val 103333"/>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ja-JP" altLang="en-US" dirty="0">
                <a:solidFill>
                  <a:srgbClr val="00B0F0"/>
                </a:solidFill>
              </a:rPr>
              <a:t>事業所の</a:t>
            </a:r>
            <a:endParaRPr lang="en-US" altLang="ja-JP" dirty="0">
              <a:solidFill>
                <a:srgbClr val="00B0F0"/>
              </a:solidFill>
            </a:endParaRPr>
          </a:p>
          <a:p>
            <a:pPr algn="ctr" defTabSz="457200"/>
            <a:r>
              <a:rPr lang="ja-JP" altLang="en-US" dirty="0">
                <a:solidFill>
                  <a:srgbClr val="00B0F0"/>
                </a:solidFill>
              </a:rPr>
              <a:t>化学物質管理</a:t>
            </a:r>
          </a:p>
        </p:txBody>
      </p:sp>
    </p:spTree>
    <p:extLst>
      <p:ext uri="{BB962C8B-B14F-4D97-AF65-F5344CB8AC3E}">
        <p14:creationId xmlns:p14="http://schemas.microsoft.com/office/powerpoint/2010/main" val="1590856124"/>
      </p:ext>
    </p:extLst>
  </p:cSld>
  <p:clrMapOvr>
    <a:masterClrMapping/>
  </p:clrMapOvr>
  <mc:AlternateContent xmlns:mc="http://schemas.openxmlformats.org/markup-compatibility/2006" xmlns:p14="http://schemas.microsoft.com/office/powerpoint/2010/main">
    <mc:Choice Requires="p14">
      <p:transition spd="slow" p14:dur="2000" advTm="2319"/>
    </mc:Choice>
    <mc:Fallback xmlns="">
      <p:transition spd="slow" advTm="231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5962" y="1152525"/>
            <a:ext cx="8372475" cy="5268585"/>
          </a:xfrm>
        </p:spPr>
        <p:txBody>
          <a:bodyPr>
            <a:normAutofit fontScale="85000" lnSpcReduction="20000"/>
          </a:bodyPr>
          <a:lstStyle/>
          <a:p>
            <a:pPr algn="just">
              <a:buSzPct val="80000"/>
              <a:buFont typeface="Wingdings" panose="05000000000000000000" pitchFamily="2" charset="2"/>
              <a:buChar char="l"/>
            </a:pPr>
            <a:r>
              <a:rPr kumimoji="1" lang="ja-JP" altLang="en-US" sz="2000" dirty="0">
                <a:effectLst>
                  <a:outerShdw blurRad="38100" dist="38100" dir="2700000" algn="tl">
                    <a:srgbClr val="000000">
                      <a:alpha val="43137"/>
                    </a:srgbClr>
                  </a:outerShdw>
                </a:effectLst>
              </a:rPr>
              <a:t>集合型セミナー</a:t>
            </a:r>
            <a:r>
              <a:rPr kumimoji="1" lang="en-US" altLang="ja-JP" sz="2000" dirty="0">
                <a:effectLst>
                  <a:outerShdw blurRad="38100" dist="38100" dir="2700000" algn="tl">
                    <a:srgbClr val="000000">
                      <a:alpha val="43137"/>
                    </a:srgbClr>
                  </a:outerShdw>
                </a:effectLst>
              </a:rPr>
              <a:t>/</a:t>
            </a:r>
            <a:r>
              <a:rPr lang="en-US" altLang="ja-JP" sz="2000" dirty="0">
                <a:effectLst>
                  <a:outerShdw blurRad="38100" dist="38100" dir="2700000" algn="tl">
                    <a:srgbClr val="000000">
                      <a:alpha val="43137"/>
                    </a:srgbClr>
                  </a:outerShdw>
                </a:effectLst>
              </a:rPr>
              <a:t>WEB</a:t>
            </a:r>
            <a:r>
              <a:rPr lang="ja-JP" altLang="en-US" sz="2000" dirty="0">
                <a:effectLst>
                  <a:outerShdw blurRad="38100" dist="38100" dir="2700000" algn="tl">
                    <a:srgbClr val="000000">
                      <a:alpha val="43137"/>
                    </a:srgbClr>
                  </a:outerShdw>
                </a:effectLst>
              </a:rPr>
              <a:t>コンテンツ配信</a:t>
            </a:r>
            <a:endParaRPr lang="en-US" altLang="ja-JP" sz="2000" dirty="0">
              <a:effectLst>
                <a:outerShdw blurRad="38100" dist="38100" dir="2700000" algn="tl">
                  <a:srgbClr val="000000">
                    <a:alpha val="43137"/>
                  </a:srgbClr>
                </a:outerShdw>
              </a:effectLst>
            </a:endParaRPr>
          </a:p>
          <a:p>
            <a:pPr marL="0" indent="0" algn="just">
              <a:lnSpc>
                <a:spcPct val="110000"/>
              </a:lnSpc>
              <a:buSzPct val="80000"/>
              <a:buNone/>
            </a:pPr>
            <a:r>
              <a:rPr lang="ja-JP" altLang="en-US" sz="2000" dirty="0"/>
              <a:t>東京や大阪等で定期的にセミナーを実施しています。</a:t>
            </a:r>
            <a:r>
              <a:rPr lang="ja-JP" altLang="en-US" sz="2000" dirty="0">
                <a:latin typeface="+mn-ea"/>
              </a:rPr>
              <a:t>「講師から直接話を聞きたい」、「他　　の参加者がどんなことを気にしているのか聞きたい」、このような方にオススメです。</a:t>
            </a:r>
            <a:endParaRPr lang="en-US" altLang="ja-JP" sz="2000" dirty="0">
              <a:latin typeface="+mn-ea"/>
            </a:endParaRPr>
          </a:p>
          <a:p>
            <a:pPr marL="0" indent="0" algn="just">
              <a:lnSpc>
                <a:spcPct val="110000"/>
              </a:lnSpc>
              <a:buSzPct val="80000"/>
              <a:buNone/>
            </a:pPr>
            <a:r>
              <a:rPr lang="ja-JP" altLang="en-US" sz="2000" dirty="0"/>
              <a:t>また、セミナーコンテンツの</a:t>
            </a:r>
            <a:r>
              <a:rPr kumimoji="1" lang="ja-JP" altLang="en-US" sz="2000" dirty="0"/>
              <a:t>ストリーミング配信やダウンロードサービスも行っています</a:t>
            </a:r>
            <a:r>
              <a:rPr lang="ja-JP" altLang="en-US" sz="2000" dirty="0"/>
              <a:t>。ご</a:t>
            </a:r>
            <a:r>
              <a:rPr kumimoji="1" lang="ja-JP" altLang="en-US" sz="2000" dirty="0"/>
              <a:t>自分の好きな場所、好きな時間にご利用ください。</a:t>
            </a:r>
            <a:endParaRPr kumimoji="1" lang="en-US" altLang="ja-JP" sz="2000" dirty="0"/>
          </a:p>
          <a:p>
            <a:pPr marL="0" indent="0" algn="just">
              <a:buSzPct val="80000"/>
              <a:buNone/>
            </a:pPr>
            <a:endParaRPr kumimoji="1" lang="en-US" altLang="ja-JP" sz="2000" dirty="0"/>
          </a:p>
          <a:p>
            <a:pPr algn="just">
              <a:buSzPct val="80000"/>
              <a:buFont typeface="Wingdings" panose="05000000000000000000" pitchFamily="2" charset="2"/>
              <a:buChar char="l"/>
            </a:pPr>
            <a:r>
              <a:rPr lang="ja-JP" altLang="en-US" sz="2000" dirty="0">
                <a:effectLst>
                  <a:outerShdw blurRad="38100" dist="38100" dir="2700000" algn="tl">
                    <a:srgbClr val="000000">
                      <a:alpha val="43137"/>
                    </a:srgbClr>
                  </a:outerShdw>
                </a:effectLst>
              </a:rPr>
              <a:t>講師派遣</a:t>
            </a:r>
            <a:endParaRPr lang="en-US" altLang="ja-JP" sz="2000" dirty="0">
              <a:effectLst>
                <a:outerShdw blurRad="38100" dist="38100" dir="2700000" algn="tl">
                  <a:srgbClr val="000000">
                    <a:alpha val="43137"/>
                  </a:srgbClr>
                </a:outerShdw>
              </a:effectLst>
            </a:endParaRPr>
          </a:p>
          <a:p>
            <a:pPr marL="0" indent="0" algn="just">
              <a:lnSpc>
                <a:spcPct val="110000"/>
              </a:lnSpc>
              <a:buSzPct val="80000"/>
              <a:buNone/>
            </a:pPr>
            <a:r>
              <a:rPr lang="ja-JP" altLang="en-US" sz="2000" dirty="0"/>
              <a:t>貴社の指定場所に伺いセミナーを行います。セミナー内容・時間等をご要望に合わせることもできます。</a:t>
            </a:r>
            <a:endParaRPr lang="en-US" altLang="ja-JP" sz="2000" dirty="0"/>
          </a:p>
          <a:p>
            <a:pPr marL="0" indent="0" algn="just">
              <a:buSzPct val="80000"/>
              <a:buNone/>
            </a:pPr>
            <a:endParaRPr lang="en-US" altLang="ja-JP" sz="2000" dirty="0"/>
          </a:p>
          <a:p>
            <a:pPr algn="just">
              <a:buSzPct val="80000"/>
              <a:buFont typeface="Wingdings" panose="05000000000000000000" pitchFamily="2" charset="2"/>
              <a:buChar char="l"/>
            </a:pPr>
            <a:r>
              <a:rPr kumimoji="1" lang="ja-JP" altLang="en-US" sz="2000" dirty="0">
                <a:effectLst>
                  <a:outerShdw blurRad="38100" dist="38100" dir="2700000" algn="tl">
                    <a:srgbClr val="000000">
                      <a:alpha val="43137"/>
                    </a:srgbClr>
                  </a:outerShdw>
                </a:effectLst>
              </a:rPr>
              <a:t>コンサルティング</a:t>
            </a:r>
            <a:endParaRPr lang="en-US" altLang="ja-JP" sz="2000" dirty="0"/>
          </a:p>
          <a:p>
            <a:pPr marL="0" indent="0" algn="just">
              <a:buSzPct val="80000"/>
              <a:buNone/>
            </a:pPr>
            <a:r>
              <a:rPr kumimoji="1" lang="ja-JP" altLang="en-US" sz="2000" dirty="0"/>
              <a:t>個社の課題について専門家が対応・支援します。</a:t>
            </a:r>
            <a:endParaRPr kumimoji="1" lang="en-US" altLang="ja-JP" sz="2000" dirty="0"/>
          </a:p>
          <a:p>
            <a:pPr algn="just">
              <a:buSzPct val="80000"/>
              <a:buFont typeface="Wingdings" panose="05000000000000000000" pitchFamily="2" charset="2"/>
              <a:buChar char="l"/>
            </a:pPr>
            <a:endParaRPr lang="en-US" altLang="ja-JP" sz="2000" dirty="0"/>
          </a:p>
          <a:p>
            <a:pPr algn="just">
              <a:buSzPct val="80000"/>
              <a:buFont typeface="Wingdings" panose="05000000000000000000" pitchFamily="2" charset="2"/>
              <a:buChar char="l"/>
            </a:pPr>
            <a:r>
              <a:rPr lang="ja-JP" altLang="en-US" sz="2000" dirty="0">
                <a:effectLst>
                  <a:outerShdw blurRad="38100" dist="38100" dir="2700000" algn="tl">
                    <a:srgbClr val="000000">
                      <a:alpha val="43137"/>
                    </a:srgbClr>
                  </a:outerShdw>
                </a:effectLst>
              </a:rPr>
              <a:t>各国化学品登録・ＳＤＳ作成支援</a:t>
            </a:r>
            <a:endParaRPr lang="en-US" altLang="ja-JP" sz="2000" dirty="0">
              <a:effectLst>
                <a:outerShdw blurRad="38100" dist="38100" dir="2700000" algn="tl">
                  <a:srgbClr val="000000">
                    <a:alpha val="43137"/>
                  </a:srgbClr>
                </a:outerShdw>
              </a:effectLst>
            </a:endParaRPr>
          </a:p>
          <a:p>
            <a:pPr marL="0" indent="0" algn="just">
              <a:lnSpc>
                <a:spcPct val="110000"/>
              </a:lnSpc>
              <a:buSzPct val="80000"/>
              <a:buNone/>
            </a:pPr>
            <a:r>
              <a:rPr lang="en-US" altLang="ja-JP" sz="2000" dirty="0"/>
              <a:t>REACH</a:t>
            </a:r>
            <a:r>
              <a:rPr lang="ja-JP" altLang="en-US" sz="2000" dirty="0"/>
              <a:t>や中国新化学物質環境管理弁法などの登録を支援します。</a:t>
            </a:r>
            <a:r>
              <a:rPr lang="en-US" altLang="ja-JP" sz="2000" dirty="0"/>
              <a:t>SDS</a:t>
            </a:r>
            <a:r>
              <a:rPr lang="ja-JP" altLang="en-US" sz="2000" dirty="0"/>
              <a:t>の作成のほか、読み方や書き方も支援いたします。</a:t>
            </a:r>
            <a:endParaRPr lang="en-US" altLang="ja-JP" sz="2000" dirty="0"/>
          </a:p>
          <a:p>
            <a:pPr algn="just">
              <a:buSzPct val="80000"/>
              <a:buFont typeface="Wingdings" panose="05000000000000000000" pitchFamily="2" charset="2"/>
              <a:buChar char="l"/>
            </a:pPr>
            <a:endParaRPr lang="en-US" altLang="ja-JP" sz="2000" dirty="0"/>
          </a:p>
          <a:p>
            <a:pPr algn="just">
              <a:buSzPct val="80000"/>
              <a:buFont typeface="Wingdings" panose="05000000000000000000" pitchFamily="2" charset="2"/>
              <a:buChar char="l"/>
            </a:pPr>
            <a:r>
              <a:rPr lang="en-US" altLang="ja-JP" sz="2000" dirty="0">
                <a:effectLst>
                  <a:outerShdw blurRad="38100" dist="38100" dir="2700000" algn="tl">
                    <a:srgbClr val="000000">
                      <a:alpha val="43137"/>
                    </a:srgbClr>
                  </a:outerShdw>
                </a:effectLst>
              </a:rPr>
              <a:t>CATCHER</a:t>
            </a:r>
            <a:r>
              <a:rPr lang="ja-JP" altLang="en-US" sz="2000" dirty="0">
                <a:effectLst>
                  <a:outerShdw blurRad="38100" dist="38100" dir="2700000" algn="tl">
                    <a:srgbClr val="000000">
                      <a:alpha val="43137"/>
                    </a:srgbClr>
                  </a:outerShdw>
                </a:effectLst>
              </a:rPr>
              <a:t>（化学物質管理に関する年間情報提供サービス）</a:t>
            </a:r>
            <a:endParaRPr lang="en-US" altLang="ja-JP" sz="2000" dirty="0">
              <a:effectLst>
                <a:outerShdw blurRad="38100" dist="38100" dir="2700000" algn="tl">
                  <a:srgbClr val="000000">
                    <a:alpha val="43137"/>
                  </a:srgbClr>
                </a:outerShdw>
              </a:effectLst>
            </a:endParaRPr>
          </a:p>
          <a:p>
            <a:pPr marL="0" indent="0" algn="just">
              <a:lnSpc>
                <a:spcPct val="110000"/>
              </a:lnSpc>
              <a:buSzPct val="80000"/>
              <a:buNone/>
            </a:pPr>
            <a:r>
              <a:rPr lang="ja-JP" altLang="en-US" sz="2000" dirty="0"/>
              <a:t>年間登録をしていただくことにより企業様に最新情報を都度お届けするとともに、化学物質管理に関する様々な悩みや課題を一括してサポートします。</a:t>
            </a:r>
            <a:endParaRPr lang="en-US" altLang="ja-JP" sz="2000" dirty="0"/>
          </a:p>
        </p:txBody>
      </p:sp>
      <p:sp>
        <p:nvSpPr>
          <p:cNvPr id="4" name="スライド番号プレースホルダー 3"/>
          <p:cNvSpPr>
            <a:spLocks noGrp="1"/>
          </p:cNvSpPr>
          <p:nvPr>
            <p:ph type="sldNum" sz="quarter" idx="12"/>
          </p:nvPr>
        </p:nvSpPr>
        <p:spPr>
          <a:xfrm>
            <a:off x="2483768" y="6475685"/>
            <a:ext cx="2133600" cy="365125"/>
          </a:xfrm>
        </p:spPr>
        <p:txBody>
          <a:bodyPr/>
          <a:lstStyle/>
          <a:p>
            <a:fld id="{C16DEB63-FF42-5E48-95A5-1B67DBEF025F}" type="slidenum">
              <a:rPr lang="ja-JP" altLang="en-US" smtClean="0">
                <a:solidFill>
                  <a:schemeClr val="bg1"/>
                </a:solidFill>
              </a:rPr>
              <a:pPr/>
              <a:t>3</a:t>
            </a:fld>
            <a:endParaRPr lang="ja-JP" altLang="en-US" dirty="0">
              <a:solidFill>
                <a:schemeClr val="bg1"/>
              </a:solidFill>
            </a:endParaRPr>
          </a:p>
        </p:txBody>
      </p:sp>
      <p:sp>
        <p:nvSpPr>
          <p:cNvPr id="5" name="正方形/長方形 4"/>
          <p:cNvSpPr/>
          <p:nvPr/>
        </p:nvSpPr>
        <p:spPr>
          <a:xfrm>
            <a:off x="891349" y="386834"/>
            <a:ext cx="6811480" cy="584775"/>
          </a:xfrm>
          <a:prstGeom prst="rect">
            <a:avLst/>
          </a:prstGeom>
        </p:spPr>
        <p:txBody>
          <a:bodyPr wrap="none">
            <a:spAutoFit/>
          </a:bodyPr>
          <a:lstStyle/>
          <a:p>
            <a:pPr defTabSz="457200"/>
            <a:r>
              <a:rPr lang="ja-JP" altLang="en-US" sz="3200" dirty="0">
                <a:solidFill>
                  <a:prstClr val="black"/>
                </a:solidFill>
              </a:rPr>
              <a:t>化学物質管理に必要な豊富なメニュー</a:t>
            </a:r>
          </a:p>
        </p:txBody>
      </p:sp>
    </p:spTree>
    <p:extLst>
      <p:ext uri="{BB962C8B-B14F-4D97-AF65-F5344CB8AC3E}">
        <p14:creationId xmlns:p14="http://schemas.microsoft.com/office/powerpoint/2010/main" val="1675334276"/>
      </p:ext>
    </p:extLst>
  </p:cSld>
  <p:clrMapOvr>
    <a:masterClrMapping/>
  </p:clrMapOvr>
  <mc:AlternateContent xmlns:mc="http://schemas.openxmlformats.org/markup-compatibility/2006" xmlns:p14="http://schemas.microsoft.com/office/powerpoint/2010/main">
    <mc:Choice Requires="p14">
      <p:transition spd="slow" p14:dur="2000" advTm="2297"/>
    </mc:Choice>
    <mc:Fallback xmlns="">
      <p:transition spd="slow" advTm="229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集合型セミナー（製品中の化学物質管理）</a:t>
            </a:r>
          </a:p>
        </p:txBody>
      </p:sp>
      <p:sp>
        <p:nvSpPr>
          <p:cNvPr id="5" name="コンテンツ プレースホルダー 2"/>
          <p:cNvSpPr txBox="1">
            <a:spLocks/>
          </p:cNvSpPr>
          <p:nvPr/>
        </p:nvSpPr>
        <p:spPr>
          <a:xfrm>
            <a:off x="467544" y="1628800"/>
            <a:ext cx="8529009" cy="48245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SzPct val="80000"/>
              <a:buFont typeface="Arial"/>
              <a:buNone/>
            </a:pPr>
            <a:r>
              <a:rPr lang="en-US" altLang="ja-JP" sz="1400" b="1" dirty="0">
                <a:solidFill>
                  <a:schemeClr val="tx1"/>
                </a:solidFill>
              </a:rPr>
              <a:t>【</a:t>
            </a:r>
            <a:r>
              <a:rPr lang="ja-JP" altLang="en-US" sz="1400" b="1" dirty="0">
                <a:solidFill>
                  <a:schemeClr val="tx1"/>
                </a:solidFill>
              </a:rPr>
              <a:t>基礎講座</a:t>
            </a:r>
            <a:r>
              <a:rPr lang="en-US" altLang="ja-JP" sz="1400" b="1" dirty="0">
                <a:solidFill>
                  <a:schemeClr val="tx1"/>
                </a:solidFill>
              </a:rPr>
              <a:t>Ⅰ】</a:t>
            </a:r>
            <a:r>
              <a:rPr lang="ja-JP" altLang="en-US" sz="1400" b="1" dirty="0">
                <a:solidFill>
                  <a:schemeClr val="tx1"/>
                </a:solidFill>
              </a:rPr>
              <a:t>製品中の化学物質を管理する基本的な考え方</a:t>
            </a:r>
            <a:endParaRPr lang="en-US" altLang="ja-JP" sz="1400" dirty="0">
              <a:solidFill>
                <a:schemeClr val="tx1"/>
              </a:solidFill>
              <a:latin typeface="HGPｺﾞｼｯｸM" panose="020B0600000000000000" pitchFamily="50" charset="-128"/>
              <a:ea typeface="HGPｺﾞｼｯｸM" panose="020B0600000000000000" pitchFamily="50" charset="-128"/>
            </a:endParaRPr>
          </a:p>
          <a:p>
            <a:pPr marL="0" indent="0">
              <a:buSzPct val="80000"/>
              <a:buFont typeface="Arial"/>
              <a:buNone/>
            </a:pPr>
            <a:r>
              <a:rPr lang="ja-JP" altLang="en-US" sz="1400" dirty="0">
                <a:solidFill>
                  <a:prstClr val="black"/>
                </a:solidFill>
              </a:rPr>
              <a:t>化学物質管理の基本となる「規制対応」「管理体制」「情報伝達」をキーワードに、エンドユーザーが求める体制や各種情報の収集方法について、担当者が悩むポイントを講師が過去の経験と今の業界スタンスに合わせて解説します。</a:t>
            </a:r>
            <a:endParaRPr lang="en-US" altLang="ja-JP" sz="1400" dirty="0">
              <a:solidFill>
                <a:prstClr val="black"/>
              </a:solidFill>
            </a:endParaRPr>
          </a:p>
          <a:p>
            <a:pPr marL="0" indent="0">
              <a:buSzPct val="80000"/>
              <a:buFont typeface="Arial"/>
              <a:buNone/>
            </a:pPr>
            <a:endParaRPr lang="en-US" altLang="ja-JP" sz="1400" dirty="0">
              <a:solidFill>
                <a:prstClr val="black">
                  <a:lumMod val="75000"/>
                  <a:lumOff val="25000"/>
                </a:prstClr>
              </a:solidFill>
            </a:endParaRPr>
          </a:p>
          <a:p>
            <a:pPr marL="0" indent="0">
              <a:buSzPct val="80000"/>
              <a:buNone/>
            </a:pPr>
            <a:r>
              <a:rPr lang="en-US" altLang="ja-JP" sz="1400" b="1" dirty="0">
                <a:solidFill>
                  <a:schemeClr val="tx1"/>
                </a:solidFill>
              </a:rPr>
              <a:t>【</a:t>
            </a:r>
            <a:r>
              <a:rPr lang="ja-JP" altLang="en-US" sz="1400" b="1" dirty="0">
                <a:solidFill>
                  <a:schemeClr val="tx1"/>
                </a:solidFill>
              </a:rPr>
              <a:t>規制対応セミナー</a:t>
            </a:r>
            <a:r>
              <a:rPr lang="en-US" altLang="ja-JP" sz="1400" b="1" dirty="0">
                <a:solidFill>
                  <a:schemeClr val="tx1"/>
                </a:solidFill>
              </a:rPr>
              <a:t>】</a:t>
            </a:r>
            <a:r>
              <a:rPr lang="ja-JP" altLang="en-US" sz="1400" b="1" dirty="0"/>
              <a:t>製品に係る化学物質管理の法規制</a:t>
            </a:r>
            <a:endParaRPr lang="en-US" altLang="ja-JP" sz="1400" b="1" dirty="0"/>
          </a:p>
          <a:p>
            <a:pPr marL="0" indent="0">
              <a:buSzPct val="80000"/>
              <a:buNone/>
            </a:pPr>
            <a:r>
              <a:rPr lang="ja-JP" altLang="en-US" sz="1400" dirty="0"/>
              <a:t>化学物質を規制する法規は世界的に増えています。自社の管理対象物質を更新したり、関連する法規制の最新動向を確認することは重要です。</a:t>
            </a:r>
            <a:r>
              <a:rPr lang="en-US" altLang="ja-JP" sz="1400" dirty="0"/>
              <a:t>EU</a:t>
            </a:r>
            <a:r>
              <a:rPr lang="ja-JP" altLang="en-US" sz="1400" dirty="0"/>
              <a:t>の</a:t>
            </a:r>
            <a:r>
              <a:rPr lang="en-US" altLang="ja-JP" sz="1400" dirty="0"/>
              <a:t>RoHS</a:t>
            </a:r>
            <a:r>
              <a:rPr lang="ja-JP" altLang="en-US" sz="1400" dirty="0"/>
              <a:t>指令、</a:t>
            </a:r>
            <a:r>
              <a:rPr lang="en-US" altLang="ja-JP" sz="1400" dirty="0"/>
              <a:t>REACH</a:t>
            </a:r>
            <a:r>
              <a:rPr lang="ja-JP" altLang="en-US" sz="1400" dirty="0"/>
              <a:t>規則編と</a:t>
            </a:r>
            <a:r>
              <a:rPr lang="en-US" altLang="ja-JP" sz="1400" dirty="0"/>
              <a:t>EU</a:t>
            </a:r>
            <a:r>
              <a:rPr lang="ja-JP" altLang="en-US" sz="1400" dirty="0"/>
              <a:t>施行以降に施行された、中国版</a:t>
            </a:r>
            <a:r>
              <a:rPr lang="en-US" altLang="ja-JP" sz="1400" dirty="0" err="1"/>
              <a:t>RoHS,REACH</a:t>
            </a:r>
            <a:endParaRPr lang="en-US" altLang="ja-JP" sz="1400" dirty="0"/>
          </a:p>
          <a:p>
            <a:pPr marL="0" indent="0">
              <a:buSzPct val="80000"/>
              <a:buNone/>
            </a:pPr>
            <a:r>
              <a:rPr lang="ja-JP" altLang="en-US" sz="1400" dirty="0"/>
              <a:t>など</a:t>
            </a:r>
            <a:r>
              <a:rPr lang="ja-JP" altLang="en-US" sz="1400" dirty="0">
                <a:solidFill>
                  <a:prstClr val="black">
                    <a:lumMod val="75000"/>
                    <a:lumOff val="25000"/>
                  </a:prstClr>
                </a:solidFill>
              </a:rPr>
              <a:t>担当者が知るべきポイントや対応について解説します。</a:t>
            </a:r>
            <a:endParaRPr lang="en-US" altLang="ja-JP" sz="1400" dirty="0"/>
          </a:p>
          <a:p>
            <a:pPr marL="0" indent="0">
              <a:buSzPct val="80000"/>
              <a:buNone/>
            </a:pPr>
            <a:r>
              <a:rPr lang="ja-JP" altLang="en-US" sz="1400" b="1" dirty="0">
                <a:solidFill>
                  <a:schemeClr val="tx1"/>
                </a:solidFill>
              </a:rPr>
              <a:t>①</a:t>
            </a:r>
            <a:r>
              <a:rPr lang="en-US" altLang="ja-JP" sz="1400" b="1" dirty="0">
                <a:solidFill>
                  <a:schemeClr val="tx1"/>
                </a:solidFill>
              </a:rPr>
              <a:t>1</a:t>
            </a:r>
            <a:r>
              <a:rPr lang="ja-JP" altLang="en-US" sz="1400" b="1" dirty="0">
                <a:solidFill>
                  <a:schemeClr val="tx1"/>
                </a:solidFill>
              </a:rPr>
              <a:t>日丸ごと化学物質管理漬け　～</a:t>
            </a:r>
            <a:r>
              <a:rPr lang="en-US" altLang="ja-JP" sz="1400" b="1" dirty="0">
                <a:solidFill>
                  <a:schemeClr val="tx1"/>
                </a:solidFill>
              </a:rPr>
              <a:t>EU</a:t>
            </a:r>
            <a:r>
              <a:rPr lang="ja-JP" altLang="en-US" sz="1400" b="1" dirty="0">
                <a:solidFill>
                  <a:schemeClr val="tx1"/>
                </a:solidFill>
              </a:rPr>
              <a:t>の法規制（</a:t>
            </a:r>
            <a:r>
              <a:rPr lang="en-US" altLang="ja-JP" sz="1400" b="1" dirty="0">
                <a:solidFill>
                  <a:schemeClr val="tx1"/>
                </a:solidFill>
              </a:rPr>
              <a:t>REACH/RoHS/CLP</a:t>
            </a:r>
            <a:r>
              <a:rPr lang="ja-JP" altLang="en-US" sz="1400" b="1" dirty="0">
                <a:solidFill>
                  <a:schemeClr val="tx1"/>
                </a:solidFill>
              </a:rPr>
              <a:t>を中心に）～</a:t>
            </a:r>
            <a:endParaRPr lang="en-US" altLang="ja-JP" sz="1400" b="1" dirty="0">
              <a:solidFill>
                <a:schemeClr val="tx1"/>
              </a:solidFill>
            </a:endParaRPr>
          </a:p>
          <a:p>
            <a:pPr marL="0" indent="0">
              <a:buSzPct val="80000"/>
              <a:buNone/>
            </a:pPr>
            <a:r>
              <a:rPr lang="ja-JP" altLang="en-US" sz="1400" b="1" dirty="0">
                <a:solidFill>
                  <a:schemeClr val="tx1"/>
                </a:solidFill>
              </a:rPr>
              <a:t>②</a:t>
            </a:r>
            <a:r>
              <a:rPr lang="en-US" altLang="ja-JP" sz="1400" b="1" dirty="0">
                <a:solidFill>
                  <a:schemeClr val="tx1"/>
                </a:solidFill>
              </a:rPr>
              <a:t>1</a:t>
            </a:r>
            <a:r>
              <a:rPr lang="ja-JP" altLang="en-US" sz="1400" b="1" dirty="0">
                <a:solidFill>
                  <a:schemeClr val="tx1"/>
                </a:solidFill>
              </a:rPr>
              <a:t>日丸ごと化学物質管理漬け　～日本、アメリカ、アジア地域の法規制（</a:t>
            </a:r>
            <a:r>
              <a:rPr lang="en-US" altLang="ja-JP" sz="1400" b="1" dirty="0">
                <a:solidFill>
                  <a:schemeClr val="tx1"/>
                </a:solidFill>
              </a:rPr>
              <a:t>REACH</a:t>
            </a:r>
            <a:r>
              <a:rPr lang="ja-JP" altLang="en-US" sz="1400" b="1" dirty="0">
                <a:solidFill>
                  <a:schemeClr val="tx1"/>
                </a:solidFill>
              </a:rPr>
              <a:t>系</a:t>
            </a:r>
            <a:r>
              <a:rPr lang="en-US" altLang="ja-JP" sz="1400" b="1" dirty="0">
                <a:solidFill>
                  <a:schemeClr val="tx1"/>
                </a:solidFill>
              </a:rPr>
              <a:t>/RoHS</a:t>
            </a:r>
            <a:r>
              <a:rPr lang="ja-JP" altLang="en-US" sz="1400" b="1" dirty="0">
                <a:solidFill>
                  <a:schemeClr val="tx1"/>
                </a:solidFill>
              </a:rPr>
              <a:t>系を中心に）～</a:t>
            </a:r>
            <a:endParaRPr lang="en-US" altLang="ja-JP" sz="1400" b="1" dirty="0">
              <a:solidFill>
                <a:schemeClr val="tx1"/>
              </a:solidFill>
            </a:endParaRPr>
          </a:p>
          <a:p>
            <a:pPr marL="0" indent="0">
              <a:buNone/>
            </a:pPr>
            <a:r>
              <a:rPr lang="ja-JP" altLang="en-US" sz="1400" b="1" dirty="0">
                <a:solidFill>
                  <a:schemeClr val="tx1"/>
                </a:solidFill>
                <a:latin typeface="+mn-ea"/>
              </a:rPr>
              <a:t>③</a:t>
            </a:r>
            <a:r>
              <a:rPr lang="ja-JP" altLang="en-US" sz="1400" b="1" dirty="0">
                <a:solidFill>
                  <a:prstClr val="black"/>
                </a:solidFill>
                <a:latin typeface="+mn-ea"/>
              </a:rPr>
              <a:t>欧州</a:t>
            </a:r>
            <a:r>
              <a:rPr lang="en-US" altLang="ja-JP" sz="1400" b="1" dirty="0">
                <a:solidFill>
                  <a:prstClr val="black"/>
                </a:solidFill>
                <a:latin typeface="+mn-ea"/>
              </a:rPr>
              <a:t>/</a:t>
            </a:r>
            <a:r>
              <a:rPr lang="ja-JP" altLang="en-US" sz="1400" b="1" dirty="0">
                <a:solidFill>
                  <a:prstClr val="black"/>
                </a:solidFill>
                <a:latin typeface="+mn-ea"/>
              </a:rPr>
              <a:t>中国</a:t>
            </a:r>
            <a:r>
              <a:rPr lang="en-US" altLang="ja-JP" sz="1400" b="1" dirty="0">
                <a:solidFill>
                  <a:prstClr val="black"/>
                </a:solidFill>
                <a:latin typeface="+mn-ea"/>
              </a:rPr>
              <a:t>RoHS</a:t>
            </a:r>
            <a:r>
              <a:rPr lang="ja-JP" altLang="en-US" sz="1400" b="1" dirty="0">
                <a:solidFill>
                  <a:prstClr val="black"/>
                </a:solidFill>
                <a:latin typeface="+mn-ea"/>
              </a:rPr>
              <a:t>管理規則の求める順法証明と技術文書の作り方</a:t>
            </a:r>
            <a:endParaRPr lang="en-US" altLang="ja-JP" sz="1400" dirty="0">
              <a:solidFill>
                <a:schemeClr val="tx1"/>
              </a:solidFill>
              <a:latin typeface="+mn-ea"/>
            </a:endParaRPr>
          </a:p>
          <a:p>
            <a:pPr marL="0" indent="0">
              <a:buSzPct val="80000"/>
              <a:buNone/>
            </a:pPr>
            <a:endParaRPr lang="en-US" altLang="ja-JP" sz="1400" b="1" dirty="0">
              <a:solidFill>
                <a:prstClr val="black"/>
              </a:solidFill>
            </a:endParaRPr>
          </a:p>
          <a:p>
            <a:pPr marL="0" indent="0">
              <a:buSzPct val="80000"/>
              <a:buNone/>
            </a:pPr>
            <a:r>
              <a:rPr lang="en-US" altLang="ja-JP" sz="1400" b="1" dirty="0">
                <a:solidFill>
                  <a:prstClr val="black"/>
                </a:solidFill>
              </a:rPr>
              <a:t>【</a:t>
            </a:r>
            <a:r>
              <a:rPr lang="ja-JP" altLang="en-US" sz="1400" b="1" dirty="0">
                <a:solidFill>
                  <a:prstClr val="black"/>
                </a:solidFill>
              </a:rPr>
              <a:t>管理体制セミナー</a:t>
            </a:r>
            <a:r>
              <a:rPr lang="en-US" altLang="ja-JP" sz="1400" b="1" dirty="0">
                <a:solidFill>
                  <a:prstClr val="black"/>
                </a:solidFill>
              </a:rPr>
              <a:t> 】</a:t>
            </a:r>
            <a:r>
              <a:rPr lang="ja-JP" altLang="en-US" sz="1400" b="1" dirty="0">
                <a:solidFill>
                  <a:prstClr val="black"/>
                </a:solidFill>
              </a:rPr>
              <a:t>評価する側から見た化学物質管理のポイント</a:t>
            </a:r>
            <a:endParaRPr lang="en-US" altLang="ja-JP" sz="1400" b="1" dirty="0">
              <a:solidFill>
                <a:prstClr val="black"/>
              </a:solidFill>
            </a:endParaRPr>
          </a:p>
          <a:p>
            <a:pPr marL="0" indent="0">
              <a:buSzPct val="80000"/>
              <a:buNone/>
            </a:pPr>
            <a:r>
              <a:rPr lang="ja-JP" altLang="en-US" sz="1400" dirty="0">
                <a:solidFill>
                  <a:prstClr val="black">
                    <a:lumMod val="75000"/>
                    <a:lumOff val="25000"/>
                  </a:prstClr>
                </a:solidFill>
              </a:rPr>
              <a:t>製品含有化学物質の管理体制は自社や取引先の業種業態によって異なりますが、土台となる考え方は同じです。川下企業から見ると、製品含有化学物質管理に企業規模は関係ありません。自社の製品品種等により、要求範囲が変わりますので、その対応が自社でできるようにすることが大切です。このセミナーでは</a:t>
            </a:r>
            <a:r>
              <a:rPr lang="ja-JP" altLang="ja-JP" sz="1400" dirty="0">
                <a:solidFill>
                  <a:prstClr val="black">
                    <a:lumMod val="75000"/>
                    <a:lumOff val="25000"/>
                  </a:prstClr>
                </a:solidFill>
              </a:rPr>
              <a:t>化学物質管理のポイントを</a:t>
            </a:r>
            <a:r>
              <a:rPr lang="ja-JP" altLang="en-US" sz="1400" dirty="0">
                <a:solidFill>
                  <a:prstClr val="black">
                    <a:lumMod val="75000"/>
                    <a:lumOff val="25000"/>
                  </a:prstClr>
                </a:solidFill>
              </a:rPr>
              <a:t>分かり</a:t>
            </a:r>
            <a:r>
              <a:rPr lang="ja-JP" altLang="ja-JP" sz="1400" dirty="0">
                <a:solidFill>
                  <a:prstClr val="black">
                    <a:lumMod val="75000"/>
                    <a:lumOff val="25000"/>
                  </a:prstClr>
                </a:solidFill>
              </a:rPr>
              <a:t>易く解説します。</a:t>
            </a:r>
            <a:endParaRPr lang="en-US" altLang="ja-JP" sz="1400" dirty="0">
              <a:solidFill>
                <a:prstClr val="black">
                  <a:lumMod val="75000"/>
                  <a:lumOff val="25000"/>
                </a:prstClr>
              </a:solidFill>
            </a:endParaRPr>
          </a:p>
          <a:p>
            <a:pPr marL="0" indent="0">
              <a:buSzPct val="80000"/>
              <a:buNone/>
            </a:pPr>
            <a:endParaRPr lang="en-US" altLang="ja-JP" sz="1400" b="1" dirty="0">
              <a:solidFill>
                <a:schemeClr val="tx1"/>
              </a:solidFill>
            </a:endParaRPr>
          </a:p>
          <a:p>
            <a:pPr marL="0" indent="0">
              <a:lnSpc>
                <a:spcPts val="800"/>
              </a:lnSpc>
              <a:buSzPct val="80000"/>
              <a:buFont typeface="Arial"/>
              <a:buNone/>
            </a:pPr>
            <a:endParaRPr lang="en-US" altLang="ja-JP" sz="1400" b="1" dirty="0">
              <a:solidFill>
                <a:schemeClr val="tx1"/>
              </a:solidFill>
            </a:endParaRPr>
          </a:p>
          <a:p>
            <a:pPr marL="0" indent="0">
              <a:buNone/>
            </a:pPr>
            <a:endParaRPr lang="en-US" altLang="ja-JP" sz="1400" b="1" dirty="0">
              <a:solidFill>
                <a:schemeClr val="tx1"/>
              </a:solidFill>
            </a:endParaRPr>
          </a:p>
          <a:p>
            <a:pPr marL="0" indent="0">
              <a:buSzPct val="80000"/>
              <a:buFont typeface="Arial"/>
              <a:buNone/>
            </a:pPr>
            <a:endParaRPr lang="en-US" altLang="ja-JP" sz="1400" dirty="0">
              <a:solidFill>
                <a:prstClr val="black">
                  <a:lumMod val="75000"/>
                  <a:lumOff val="25000"/>
                </a:prstClr>
              </a:solidFill>
              <a:latin typeface="HGPｺﾞｼｯｸM" panose="020B0600000000000000" pitchFamily="50" charset="-128"/>
              <a:ea typeface="HGPｺﾞｼｯｸM" panose="020B0600000000000000" pitchFamily="50" charset="-128"/>
            </a:endParaRPr>
          </a:p>
        </p:txBody>
      </p:sp>
      <p:sp>
        <p:nvSpPr>
          <p:cNvPr id="6" name="スライド番号プレースホルダー 5"/>
          <p:cNvSpPr>
            <a:spLocks noGrp="1"/>
          </p:cNvSpPr>
          <p:nvPr>
            <p:ph type="sldNum" sz="quarter" idx="12"/>
          </p:nvPr>
        </p:nvSpPr>
        <p:spPr>
          <a:xfrm>
            <a:off x="2483768" y="6492875"/>
            <a:ext cx="2133600" cy="365125"/>
          </a:xfrm>
        </p:spPr>
        <p:txBody>
          <a:bodyPr/>
          <a:lstStyle/>
          <a:p>
            <a:fld id="{C16DEB63-FF42-5E48-95A5-1B67DBEF025F}" type="slidenum">
              <a:rPr lang="ja-JP" altLang="en-US" smtClean="0">
                <a:solidFill>
                  <a:schemeClr val="bg1"/>
                </a:solidFill>
              </a:rPr>
              <a:pPr/>
              <a:t>4</a:t>
            </a:fld>
            <a:endParaRPr lang="ja-JP" altLang="en-US" dirty="0">
              <a:solidFill>
                <a:schemeClr val="bg1"/>
              </a:solidFill>
            </a:endParaRPr>
          </a:p>
        </p:txBody>
      </p:sp>
      <p:pic>
        <p:nvPicPr>
          <p:cNvPr id="11" name="図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3467" y="1124744"/>
            <a:ext cx="1657350" cy="520775"/>
          </a:xfrm>
          <a:prstGeom prst="rect">
            <a:avLst/>
          </a:prstGeom>
          <a:noFill/>
          <a:ln>
            <a:noFill/>
          </a:ln>
        </p:spPr>
      </p:pic>
      <p:sp>
        <p:nvSpPr>
          <p:cNvPr id="3" name="正方形/長方形 2"/>
          <p:cNvSpPr/>
          <p:nvPr/>
        </p:nvSpPr>
        <p:spPr>
          <a:xfrm>
            <a:off x="451809" y="1054477"/>
            <a:ext cx="8610600" cy="584775"/>
          </a:xfrm>
          <a:prstGeom prst="rect">
            <a:avLst/>
          </a:prstGeom>
        </p:spPr>
        <p:txBody>
          <a:bodyPr wrap="square">
            <a:spAutoFit/>
          </a:bodyPr>
          <a:lstStyle/>
          <a:p>
            <a:pPr defTabSz="457200"/>
            <a:r>
              <a:rPr lang="ja-JP" altLang="en-US" sz="1600" b="1" dirty="0">
                <a:solidFill>
                  <a:prstClr val="black"/>
                </a:solidFill>
              </a:rPr>
              <a:t>「規制対応」「情報伝達」「管理体制」</a:t>
            </a:r>
            <a:endParaRPr lang="en-US" altLang="ja-JP" sz="1600" b="1" dirty="0">
              <a:solidFill>
                <a:prstClr val="black"/>
              </a:solidFill>
            </a:endParaRPr>
          </a:p>
          <a:p>
            <a:pPr defTabSz="457200"/>
            <a:r>
              <a:rPr lang="ja-JP" altLang="en-US" sz="1600" b="1" dirty="0">
                <a:solidFill>
                  <a:prstClr val="black"/>
                </a:solidFill>
              </a:rPr>
              <a:t>自社の管理を効率良く適切に行うための考え方を提供します。</a:t>
            </a:r>
          </a:p>
        </p:txBody>
      </p:sp>
    </p:spTree>
    <p:extLst>
      <p:ext uri="{BB962C8B-B14F-4D97-AF65-F5344CB8AC3E}">
        <p14:creationId xmlns:p14="http://schemas.microsoft.com/office/powerpoint/2010/main" val="646223728"/>
      </p:ext>
    </p:extLst>
  </p:cSld>
  <p:clrMapOvr>
    <a:masterClrMapping/>
  </p:clrMapOvr>
  <mc:AlternateContent xmlns:mc="http://schemas.openxmlformats.org/markup-compatibility/2006" xmlns:p14="http://schemas.microsoft.com/office/powerpoint/2010/main">
    <mc:Choice Requires="p14">
      <p:transition spd="slow" p14:dur="2000" advTm="2287"/>
    </mc:Choice>
    <mc:Fallback xmlns="">
      <p:transition spd="slow" advTm="22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集合型セミナー（製品中の化学物質管理）</a:t>
            </a:r>
          </a:p>
        </p:txBody>
      </p:sp>
      <p:sp>
        <p:nvSpPr>
          <p:cNvPr id="5" name="コンテンツ プレースホルダー 2"/>
          <p:cNvSpPr txBox="1">
            <a:spLocks/>
          </p:cNvSpPr>
          <p:nvPr/>
        </p:nvSpPr>
        <p:spPr>
          <a:xfrm>
            <a:off x="467544" y="1772816"/>
            <a:ext cx="8529009" cy="34563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実践</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Ⅰ-1】</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製品含有化学物質：伝達情報の作成ノウハウ＆</a:t>
            </a:r>
            <a:r>
              <a:rPr lang="en-US" altLang="ja-JP" sz="14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chemSHERPA</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で情報伝達</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SzPct val="80000"/>
              <a:buNone/>
            </a:pPr>
            <a:r>
              <a:rPr lang="ja-JP" altLang="en-US" sz="1400" dirty="0">
                <a:solidFill>
                  <a:prstClr val="black">
                    <a:lumMod val="75000"/>
                    <a:lumOff val="25000"/>
                  </a:prstClr>
                </a:solidFill>
                <a:latin typeface="HGPｺﾞｼｯｸM" panose="020B0600000000000000" pitchFamily="50" charset="-128"/>
                <a:ea typeface="HGPｺﾞｼｯｸM" panose="020B0600000000000000" pitchFamily="50" charset="-128"/>
              </a:rPr>
              <a:t>製品含有化学物質の管理においては、情報を如何に顧客に流すかということは一つの重要な課題です。自社製品に含まれる化学物質について適切に情報を伝達するために準備すべきことやデータ作成時の注意点等を解説。</a:t>
            </a:r>
            <a:endParaRPr lang="en-US" altLang="ja-JP" sz="1400" dirty="0">
              <a:solidFill>
                <a:prstClr val="black">
                  <a:lumMod val="75000"/>
                  <a:lumOff val="25000"/>
                </a:prstClr>
              </a:solidFill>
              <a:latin typeface="HGPｺﾞｼｯｸM" panose="020B0600000000000000" pitchFamily="50" charset="-128"/>
              <a:ea typeface="HGPｺﾞｼｯｸM" panose="020B0600000000000000" pitchFamily="50" charset="-128"/>
            </a:endParaRPr>
          </a:p>
          <a:p>
            <a:pPr marL="0" indent="0">
              <a:buSzPct val="80000"/>
              <a:buNone/>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それらの情報を</a:t>
            </a:r>
            <a:r>
              <a:rPr lang="en-US" altLang="ja-JP"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chemSHERPA</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でどのように作成するかを、収集からアウトプット迄一気通貫で解説します。</a:t>
            </a:r>
            <a:endParaRPr lang="en-US" altLang="ja-JP" sz="1400" dirty="0">
              <a:solidFill>
                <a:prstClr val="black">
                  <a:lumMod val="75000"/>
                  <a:lumOff val="25000"/>
                </a:prstClr>
              </a:solidFill>
              <a:latin typeface="HGPｺﾞｼｯｸM" panose="020B0600000000000000" pitchFamily="50" charset="-128"/>
              <a:ea typeface="HGPｺﾞｼｯｸM" panose="020B0600000000000000" pitchFamily="50" charset="-128"/>
            </a:endParaRPr>
          </a:p>
        </p:txBody>
      </p:sp>
      <p:sp>
        <p:nvSpPr>
          <p:cNvPr id="6" name="スライド番号プレースホルダー 5"/>
          <p:cNvSpPr>
            <a:spLocks noGrp="1"/>
          </p:cNvSpPr>
          <p:nvPr>
            <p:ph type="sldNum" sz="quarter" idx="12"/>
          </p:nvPr>
        </p:nvSpPr>
        <p:spPr>
          <a:xfrm>
            <a:off x="2483768" y="6492875"/>
            <a:ext cx="2133600" cy="365125"/>
          </a:xfrm>
        </p:spPr>
        <p:txBody>
          <a:bodyPr/>
          <a:lstStyle/>
          <a:p>
            <a:fld id="{C16DEB63-FF42-5E48-95A5-1B67DBEF025F}" type="slidenum">
              <a:rPr lang="ja-JP" altLang="en-US" smtClean="0">
                <a:solidFill>
                  <a:srgbClr val="FFFFFF"/>
                </a:solidFill>
              </a:rPr>
              <a:pPr/>
              <a:t>5</a:t>
            </a:fld>
            <a:endParaRPr lang="ja-JP" altLang="en-US" dirty="0">
              <a:solidFill>
                <a:srgbClr val="FFFFFF"/>
              </a:solidFill>
            </a:endParaRPr>
          </a:p>
        </p:txBody>
      </p:sp>
      <p:pic>
        <p:nvPicPr>
          <p:cNvPr id="11" name="図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3467" y="1124744"/>
            <a:ext cx="1657350" cy="520775"/>
          </a:xfrm>
          <a:prstGeom prst="rect">
            <a:avLst/>
          </a:prstGeom>
          <a:noFill/>
          <a:ln>
            <a:noFill/>
          </a:ln>
        </p:spPr>
      </p:pic>
    </p:spTree>
    <p:extLst>
      <p:ext uri="{BB962C8B-B14F-4D97-AF65-F5344CB8AC3E}">
        <p14:creationId xmlns:p14="http://schemas.microsoft.com/office/powerpoint/2010/main" val="2313514256"/>
      </p:ext>
    </p:extLst>
  </p:cSld>
  <p:clrMapOvr>
    <a:masterClrMapping/>
  </p:clrMapOvr>
  <mc:AlternateContent xmlns:mc="http://schemas.openxmlformats.org/markup-compatibility/2006" xmlns:p14="http://schemas.microsoft.com/office/powerpoint/2010/main">
    <mc:Choice Requires="p14">
      <p:transition spd="slow" p14:dur="2000" advTm="1968"/>
    </mc:Choice>
    <mc:Fallback xmlns="">
      <p:transition spd="slow" advTm="196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t>製品中の化学物質管理に関するセミナー</a:t>
            </a:r>
            <a:endParaRPr kumimoji="1" lang="ja-JP" altLang="en-US" dirty="0"/>
          </a:p>
        </p:txBody>
      </p:sp>
      <p:sp>
        <p:nvSpPr>
          <p:cNvPr id="32" name="正方形/長方形 31"/>
          <p:cNvSpPr/>
          <p:nvPr/>
        </p:nvSpPr>
        <p:spPr>
          <a:xfrm>
            <a:off x="8491994" y="6408752"/>
            <a:ext cx="636104" cy="4253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1D4BE0E8-A242-4CFB-BA8E-24385BDD1B5D}"/>
              </a:ext>
            </a:extLst>
          </p:cNvPr>
          <p:cNvGrpSpPr/>
          <p:nvPr/>
        </p:nvGrpSpPr>
        <p:grpSpPr>
          <a:xfrm>
            <a:off x="467544" y="1196752"/>
            <a:ext cx="8556815" cy="4934928"/>
            <a:chOff x="354978" y="1066528"/>
            <a:chExt cx="8556815" cy="4934928"/>
          </a:xfrm>
        </p:grpSpPr>
        <p:sp>
          <p:nvSpPr>
            <p:cNvPr id="28" name="テキスト ボックス 27">
              <a:extLst>
                <a:ext uri="{FF2B5EF4-FFF2-40B4-BE49-F238E27FC236}">
                  <a16:creationId xmlns:a16="http://schemas.microsoft.com/office/drawing/2014/main" id="{E65C0A89-4A94-4075-9827-B5524698035C}"/>
                </a:ext>
              </a:extLst>
            </p:cNvPr>
            <p:cNvSpPr txBox="1"/>
            <p:nvPr/>
          </p:nvSpPr>
          <p:spPr>
            <a:xfrm>
              <a:off x="4006609" y="1066528"/>
              <a:ext cx="1107996" cy="276999"/>
            </a:xfrm>
            <a:prstGeom prst="rect">
              <a:avLst/>
            </a:prstGeom>
            <a:gradFill>
              <a:gsLst>
                <a:gs pos="0">
                  <a:srgbClr val="5E9EFF"/>
                </a:gs>
                <a:gs pos="39999">
                  <a:srgbClr val="85C2FF"/>
                </a:gs>
                <a:gs pos="70000">
                  <a:srgbClr val="C4D6EB"/>
                </a:gs>
                <a:gs pos="100000">
                  <a:srgbClr val="FFEBFA"/>
                </a:gs>
              </a:gsLst>
              <a:lin ang="5400000" scaled="0"/>
            </a:gradFill>
            <a:ln>
              <a:solidFill>
                <a:srgbClr val="1F497D">
                  <a:lumMod val="20000"/>
                  <a:lumOff val="80000"/>
                </a:srgbClr>
              </a:solid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rPr>
                <a:t>【</a:t>
              </a:r>
              <a:r>
                <a:rPr kumimoji="0" lang="ja-JP" altLang="en-US" sz="1200" b="1" i="0" u="none" strike="noStrike" kern="0" cap="none" spc="0" normalizeH="0" baseline="0" noProof="0" dirty="0">
                  <a:ln>
                    <a:noFill/>
                  </a:ln>
                  <a:solidFill>
                    <a:prstClr val="black"/>
                  </a:solidFill>
                  <a:effectLst/>
                  <a:uLnTx/>
                  <a:uFillTx/>
                </a:rPr>
                <a:t>基礎講座</a:t>
              </a:r>
              <a:r>
                <a:rPr kumimoji="0" lang="en-US" altLang="ja-JP" sz="1200" b="1" i="0" u="none" strike="noStrike" kern="0" cap="none" spc="0" normalizeH="0" baseline="0" noProof="0" dirty="0">
                  <a:ln>
                    <a:noFill/>
                  </a:ln>
                  <a:solidFill>
                    <a:prstClr val="black"/>
                  </a:solidFill>
                  <a:effectLst/>
                  <a:uLnTx/>
                  <a:uFillTx/>
                </a:rPr>
                <a:t>Ⅰ】</a:t>
              </a:r>
            </a:p>
          </p:txBody>
        </p:sp>
        <p:sp>
          <p:nvSpPr>
            <p:cNvPr id="29" name="テキスト ボックス 28">
              <a:extLst>
                <a:ext uri="{FF2B5EF4-FFF2-40B4-BE49-F238E27FC236}">
                  <a16:creationId xmlns:a16="http://schemas.microsoft.com/office/drawing/2014/main" id="{A8DBDDE1-F88B-4001-95A9-35C7E4BFBCA7}"/>
                </a:ext>
              </a:extLst>
            </p:cNvPr>
            <p:cNvSpPr txBox="1"/>
            <p:nvPr/>
          </p:nvSpPr>
          <p:spPr>
            <a:xfrm>
              <a:off x="6328152" y="2672216"/>
              <a:ext cx="2185214" cy="461665"/>
            </a:xfrm>
            <a:prstGeom prst="rect">
              <a:avLst/>
            </a:prstGeom>
            <a:gradFill>
              <a:gsLst>
                <a:gs pos="0">
                  <a:srgbClr val="5E9EFF"/>
                </a:gs>
                <a:gs pos="39999">
                  <a:srgbClr val="85C2FF"/>
                </a:gs>
                <a:gs pos="70000">
                  <a:srgbClr val="C4D6EB"/>
                </a:gs>
                <a:gs pos="100000">
                  <a:srgbClr val="FFEBFA"/>
                </a:gs>
              </a:gsLst>
              <a:lin ang="5400000" scaled="0"/>
            </a:gradFill>
            <a:ln>
              <a:solidFill>
                <a:srgbClr val="1F497D">
                  <a:lumMod val="20000"/>
                  <a:lumOff val="80000"/>
                </a:srgbClr>
              </a:solid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rPr>
                <a:t>【</a:t>
              </a:r>
              <a:r>
                <a:rPr kumimoji="0" lang="ja-JP" altLang="en-US" sz="1200" b="1" i="0" u="none" strike="noStrike" kern="0" cap="none" spc="0" normalizeH="0" baseline="0" noProof="0" dirty="0">
                  <a:ln>
                    <a:noFill/>
                  </a:ln>
                  <a:solidFill>
                    <a:prstClr val="black"/>
                  </a:solidFill>
                  <a:effectLst/>
                  <a:uLnTx/>
                  <a:uFillTx/>
                </a:rPr>
                <a:t>実践</a:t>
              </a:r>
              <a:r>
                <a:rPr kumimoji="0" lang="en-US" altLang="ja-JP" sz="1200" b="1" i="0" u="none" strike="noStrike" kern="0" cap="none" spc="0" normalizeH="0" baseline="0" noProof="0" dirty="0">
                  <a:ln>
                    <a:noFill/>
                  </a:ln>
                  <a:solidFill>
                    <a:prstClr val="black"/>
                  </a:solidFill>
                  <a:effectLst/>
                  <a:uLnTx/>
                  <a:uFillTx/>
                </a:rPr>
                <a:t>Ⅰ】</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rPr>
                <a:t>製品中の化学物質情報の伝達</a:t>
              </a:r>
              <a:endParaRPr kumimoji="0" lang="en-US" altLang="ja-JP" sz="1200" b="1" i="0" u="none" strike="noStrike" kern="0" cap="none" spc="0" normalizeH="0" baseline="0" noProof="0" dirty="0">
                <a:ln>
                  <a:noFill/>
                </a:ln>
                <a:solidFill>
                  <a:prstClr val="black"/>
                </a:solidFill>
                <a:effectLst/>
                <a:uLnTx/>
                <a:uFillTx/>
              </a:endParaRPr>
            </a:p>
          </p:txBody>
        </p:sp>
        <p:sp>
          <p:nvSpPr>
            <p:cNvPr id="31" name="正方形/長方形 30">
              <a:extLst>
                <a:ext uri="{FF2B5EF4-FFF2-40B4-BE49-F238E27FC236}">
                  <a16:creationId xmlns:a16="http://schemas.microsoft.com/office/drawing/2014/main" id="{1DBF9B1B-2B0D-4951-BECE-A53A3C06CAE0}"/>
                </a:ext>
              </a:extLst>
            </p:cNvPr>
            <p:cNvSpPr/>
            <p:nvPr/>
          </p:nvSpPr>
          <p:spPr>
            <a:xfrm>
              <a:off x="2196608" y="1764679"/>
              <a:ext cx="4744251" cy="60016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化学物質管理の基本となる「規制対応」「管理体制」「情報伝達」をキーワードに、エンドユーザーが求める体制や各種情報の収集方法について、担当者が悩むポイントを講師が過去の経験と今の業界スタンスに合わせて解説します。　　　　　　　　　　　　　　　　　　　</a:t>
              </a:r>
            </a:p>
          </p:txBody>
        </p:sp>
        <p:sp>
          <p:nvSpPr>
            <p:cNvPr id="33" name="テキスト ボックス 32">
              <a:extLst>
                <a:ext uri="{FF2B5EF4-FFF2-40B4-BE49-F238E27FC236}">
                  <a16:creationId xmlns:a16="http://schemas.microsoft.com/office/drawing/2014/main" id="{24A89A8E-EAB9-442F-BF0D-62736685A2E7}"/>
                </a:ext>
              </a:extLst>
            </p:cNvPr>
            <p:cNvSpPr txBox="1"/>
            <p:nvPr/>
          </p:nvSpPr>
          <p:spPr>
            <a:xfrm>
              <a:off x="3326486" y="2665516"/>
              <a:ext cx="2492990" cy="461665"/>
            </a:xfrm>
            <a:prstGeom prst="rect">
              <a:avLst/>
            </a:prstGeom>
            <a:gradFill>
              <a:gsLst>
                <a:gs pos="0">
                  <a:srgbClr val="5E9EFF"/>
                </a:gs>
                <a:gs pos="39999">
                  <a:srgbClr val="85C2FF"/>
                </a:gs>
                <a:gs pos="70000">
                  <a:srgbClr val="C4D6EB"/>
                </a:gs>
                <a:gs pos="100000">
                  <a:srgbClr val="FFEBFA"/>
                </a:gs>
              </a:gsLst>
              <a:lin ang="5400000" scaled="0"/>
            </a:gradFill>
            <a:ln>
              <a:solidFill>
                <a:srgbClr val="1F497D">
                  <a:lumMod val="20000"/>
                  <a:lumOff val="80000"/>
                </a:srgbClr>
              </a:solid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rPr>
                <a:t>【</a:t>
              </a:r>
              <a:r>
                <a:rPr kumimoji="0" lang="ja-JP" altLang="en-US" sz="1200" b="1" i="0" u="none" strike="noStrike" kern="0" cap="none" spc="0" normalizeH="0" baseline="0" noProof="0" dirty="0">
                  <a:ln>
                    <a:noFill/>
                  </a:ln>
                  <a:solidFill>
                    <a:prstClr val="black"/>
                  </a:solidFill>
                  <a:effectLst/>
                  <a:uLnTx/>
                  <a:uFillTx/>
                </a:rPr>
                <a:t>管理体制</a:t>
              </a:r>
              <a:r>
                <a:rPr kumimoji="0" lang="en-US" altLang="ja-JP" sz="1200" b="1" i="0" u="none" strike="noStrike" kern="0" cap="none" spc="0" normalizeH="0" baseline="0" noProof="0" dirty="0">
                  <a:ln>
                    <a:noFill/>
                  </a:ln>
                  <a:solidFill>
                    <a:prstClr val="black"/>
                  </a:solidFill>
                  <a:effectLst/>
                  <a:uLnTx/>
                  <a:uFillTx/>
                </a:rPr>
                <a:t>Ⅰ】</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rPr>
                <a:t>製品中の化学物質管理体制の構築</a:t>
              </a:r>
              <a:endParaRPr kumimoji="0" lang="en-US" altLang="ja-JP" sz="1200" b="0" i="0" u="none" strike="noStrike" kern="0" cap="none" spc="0" normalizeH="0" baseline="0" noProof="0" dirty="0">
                <a:ln>
                  <a:noFill/>
                </a:ln>
                <a:solidFill>
                  <a:prstClr val="black"/>
                </a:solidFill>
                <a:effectLst/>
                <a:uLnTx/>
                <a:uFillTx/>
              </a:endParaRPr>
            </a:p>
          </p:txBody>
        </p:sp>
        <p:sp>
          <p:nvSpPr>
            <p:cNvPr id="34" name="正方形/長方形 33">
              <a:extLst>
                <a:ext uri="{FF2B5EF4-FFF2-40B4-BE49-F238E27FC236}">
                  <a16:creationId xmlns:a16="http://schemas.microsoft.com/office/drawing/2014/main" id="{141A9ED7-B06D-47B5-9CF2-61C164D5A8A2}"/>
                </a:ext>
              </a:extLst>
            </p:cNvPr>
            <p:cNvSpPr/>
            <p:nvPr/>
          </p:nvSpPr>
          <p:spPr>
            <a:xfrm>
              <a:off x="3243867" y="3249759"/>
              <a:ext cx="2679484" cy="633872"/>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管理体制</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評価する側から見た化学物質管理のポイント～ガイドラインに則った化学物質管理の仕組みづくり～</a:t>
              </a:r>
              <a:endPar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a:extLst>
                <a:ext uri="{FF2B5EF4-FFF2-40B4-BE49-F238E27FC236}">
                  <a16:creationId xmlns:a16="http://schemas.microsoft.com/office/drawing/2014/main" id="{946CF74C-B2CE-4768-B6EA-0023CF6013F1}"/>
                </a:ext>
              </a:extLst>
            </p:cNvPr>
            <p:cNvSpPr/>
            <p:nvPr/>
          </p:nvSpPr>
          <p:spPr>
            <a:xfrm>
              <a:off x="3295237" y="4038764"/>
              <a:ext cx="2679484" cy="1277273"/>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ガイドラインに基づく管理体制の基本的な考え方や評価視点での化学物質管理のポイントについて解説するセミナーです。</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自社、購入先や二次取引先の管理体制の</a:t>
              </a:r>
              <a:endParaRPr kumimoji="0" lang="en-US" altLang="ja-JP" sz="11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構築や、見直し、また、管理体制の評価を行う担当者が適切に指示や評価を行うためのノウハウを提供します。　　　　　　　　　　　　　　　　　　</a:t>
              </a:r>
            </a:p>
          </p:txBody>
        </p:sp>
        <p:sp>
          <p:nvSpPr>
            <p:cNvPr id="36" name="正方形/長方形 35">
              <a:extLst>
                <a:ext uri="{FF2B5EF4-FFF2-40B4-BE49-F238E27FC236}">
                  <a16:creationId xmlns:a16="http://schemas.microsoft.com/office/drawing/2014/main" id="{97C02645-600B-4166-B20E-99B3FCB13E2E}"/>
                </a:ext>
              </a:extLst>
            </p:cNvPr>
            <p:cNvSpPr/>
            <p:nvPr/>
          </p:nvSpPr>
          <p:spPr>
            <a:xfrm>
              <a:off x="6256952" y="4072861"/>
              <a:ext cx="2654841" cy="1107996"/>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情報伝達は手間はかかりますが難しいものではありません。講師が情報の収集から、製品のデータの作り方、顧客要求「への対応方法など過去の経験も併せ解説します。データ収集、製品データの作り方、顧客要求への対応について解説します。</a:t>
              </a:r>
            </a:p>
          </p:txBody>
        </p:sp>
        <p:sp>
          <p:nvSpPr>
            <p:cNvPr id="37" name="正方形/長方形 36">
              <a:extLst>
                <a:ext uri="{FF2B5EF4-FFF2-40B4-BE49-F238E27FC236}">
                  <a16:creationId xmlns:a16="http://schemas.microsoft.com/office/drawing/2014/main" id="{352EF899-852B-4B8C-85D1-C22218F22B87}"/>
                </a:ext>
              </a:extLst>
            </p:cNvPr>
            <p:cNvSpPr/>
            <p:nvPr/>
          </p:nvSpPr>
          <p:spPr>
            <a:xfrm>
              <a:off x="6275799" y="3227633"/>
              <a:ext cx="2322847" cy="601507"/>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実践</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１</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製品含有化学物質：伝達情報の作成ノウハウ＆</a:t>
              </a:r>
              <a:r>
                <a:rPr kumimoji="0" lang="en-US" altLang="ja-JP" sz="1200" b="1" i="0" u="none" strike="noStrike" kern="0" cap="none" spc="0" normalizeH="0" baseline="0" noProof="0" dirty="0" err="1">
                  <a:ln>
                    <a:noFill/>
                  </a:ln>
                  <a:solidFill>
                    <a:prstClr val="black"/>
                  </a:solidFill>
                  <a:effectLst/>
                  <a:uLnTx/>
                  <a:uFillTx/>
                  <a:latin typeface="Calibri"/>
                  <a:ea typeface="ＭＳ Ｐゴシック" panose="020B0600070205080204" pitchFamily="50" charset="-128"/>
                  <a:cs typeface="+mn-cs"/>
                </a:rPr>
                <a:t>chemSHERPA</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で情報伝達</a:t>
              </a:r>
              <a:endPar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正方形/長方形 37">
              <a:extLst>
                <a:ext uri="{FF2B5EF4-FFF2-40B4-BE49-F238E27FC236}">
                  <a16:creationId xmlns:a16="http://schemas.microsoft.com/office/drawing/2014/main" id="{62ACC364-5D01-469B-AA8A-C1B386CF0D6A}"/>
                </a:ext>
              </a:extLst>
            </p:cNvPr>
            <p:cNvSpPr/>
            <p:nvPr/>
          </p:nvSpPr>
          <p:spPr>
            <a:xfrm>
              <a:off x="2547991" y="1443197"/>
              <a:ext cx="4150759" cy="252039"/>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基礎講座</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製品中の化学物質を管理する基本的な考え方</a:t>
              </a:r>
              <a:endParaRPr kumimoji="0"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9" name="カギ線コネクタ 22">
              <a:extLst>
                <a:ext uri="{FF2B5EF4-FFF2-40B4-BE49-F238E27FC236}">
                  <a16:creationId xmlns:a16="http://schemas.microsoft.com/office/drawing/2014/main" id="{416A4FD7-C190-4C1F-A1FA-240DB9A318F2}"/>
                </a:ext>
              </a:extLst>
            </p:cNvPr>
            <p:cNvCxnSpPr>
              <a:stCxn id="31" idx="2"/>
              <a:endCxn id="41" idx="0"/>
            </p:cNvCxnSpPr>
            <p:nvPr/>
          </p:nvCxnSpPr>
          <p:spPr>
            <a:xfrm rot="5400000">
              <a:off x="2948767" y="1064742"/>
              <a:ext cx="319867" cy="2920069"/>
            </a:xfrm>
            <a:prstGeom prst="bentConnector3">
              <a:avLst>
                <a:gd name="adj1" fmla="val 50000"/>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0" name="カギ線コネクタ 24">
              <a:extLst>
                <a:ext uri="{FF2B5EF4-FFF2-40B4-BE49-F238E27FC236}">
                  <a16:creationId xmlns:a16="http://schemas.microsoft.com/office/drawing/2014/main" id="{5CD85662-3848-4F98-93F9-355313ED85CC}"/>
                </a:ext>
              </a:extLst>
            </p:cNvPr>
            <p:cNvCxnSpPr>
              <a:stCxn id="31" idx="2"/>
              <a:endCxn id="29" idx="0"/>
            </p:cNvCxnSpPr>
            <p:nvPr/>
          </p:nvCxnSpPr>
          <p:spPr>
            <a:xfrm rot="16200000" flipH="1">
              <a:off x="5841060" y="1092516"/>
              <a:ext cx="307373" cy="2852025"/>
            </a:xfrm>
            <a:prstGeom prst="bentConnector3">
              <a:avLst>
                <a:gd name="adj1" fmla="val 50000"/>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41" name="テキスト ボックス 40">
              <a:extLst>
                <a:ext uri="{FF2B5EF4-FFF2-40B4-BE49-F238E27FC236}">
                  <a16:creationId xmlns:a16="http://schemas.microsoft.com/office/drawing/2014/main" id="{AA091A02-4A3B-4A62-A0D3-A0897BC12250}"/>
                </a:ext>
              </a:extLst>
            </p:cNvPr>
            <p:cNvSpPr txBox="1"/>
            <p:nvPr/>
          </p:nvSpPr>
          <p:spPr>
            <a:xfrm>
              <a:off x="416597" y="2684710"/>
              <a:ext cx="2464136" cy="461665"/>
            </a:xfrm>
            <a:prstGeom prst="rect">
              <a:avLst/>
            </a:prstGeom>
            <a:gradFill>
              <a:gsLst>
                <a:gs pos="0">
                  <a:srgbClr val="5E9EFF"/>
                </a:gs>
                <a:gs pos="39999">
                  <a:srgbClr val="85C2FF"/>
                </a:gs>
                <a:gs pos="70000">
                  <a:srgbClr val="C4D6EB"/>
                </a:gs>
                <a:gs pos="100000">
                  <a:srgbClr val="FFEBFA"/>
                </a:gs>
              </a:gsLst>
              <a:lin ang="5400000" scaled="0"/>
            </a:gradFill>
            <a:ln>
              <a:solidFill>
                <a:srgbClr val="1F497D">
                  <a:lumMod val="20000"/>
                  <a:lumOff val="80000"/>
                </a:srgbClr>
              </a:solid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rPr>
                <a:t>【</a:t>
              </a:r>
              <a:r>
                <a:rPr kumimoji="0" lang="ja-JP" altLang="en-US" sz="1200" b="1" i="0" u="none" strike="noStrike" kern="0" cap="none" spc="0" normalizeH="0" baseline="0" noProof="0" dirty="0">
                  <a:ln>
                    <a:noFill/>
                  </a:ln>
                  <a:solidFill>
                    <a:prstClr val="black"/>
                  </a:solidFill>
                  <a:effectLst/>
                  <a:uLnTx/>
                  <a:uFillTx/>
                </a:rPr>
                <a:t>規制対応</a:t>
              </a:r>
              <a:r>
                <a:rPr kumimoji="0" lang="en-US" altLang="ja-JP" sz="1200" b="1" i="0" u="none" strike="noStrike" kern="0" cap="none" spc="0" normalizeH="0" baseline="0" noProof="0" dirty="0">
                  <a:ln>
                    <a:noFill/>
                  </a:ln>
                  <a:solidFill>
                    <a:prstClr val="black"/>
                  </a:solidFill>
                  <a:effectLst/>
                  <a:uLnTx/>
                  <a:uFillTx/>
                </a:rPr>
                <a:t>Ⅰ】</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rPr>
                <a:t>製品に係る化学物質管理の法規制</a:t>
              </a:r>
              <a:endParaRPr kumimoji="0" lang="en-US" altLang="ja-JP" sz="1200" b="0" i="0" u="none" strike="noStrike" kern="0" cap="none" spc="0" normalizeH="0" baseline="0" noProof="0" dirty="0">
                <a:ln>
                  <a:noFill/>
                </a:ln>
                <a:solidFill>
                  <a:prstClr val="black"/>
                </a:solidFill>
                <a:effectLst/>
                <a:uLnTx/>
                <a:uFillTx/>
              </a:endParaRPr>
            </a:p>
          </p:txBody>
        </p:sp>
        <p:sp>
          <p:nvSpPr>
            <p:cNvPr id="42" name="正方形/長方形 41">
              <a:extLst>
                <a:ext uri="{FF2B5EF4-FFF2-40B4-BE49-F238E27FC236}">
                  <a16:creationId xmlns:a16="http://schemas.microsoft.com/office/drawing/2014/main" id="{EA2CD3C0-62B1-4104-847E-2C7739D05241}"/>
                </a:ext>
              </a:extLst>
            </p:cNvPr>
            <p:cNvSpPr/>
            <p:nvPr/>
          </p:nvSpPr>
          <p:spPr>
            <a:xfrm>
              <a:off x="354978" y="3268978"/>
              <a:ext cx="2623211" cy="576064"/>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規制対応</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Ⅰ-1】1</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日丸ごと化学物質管理漬け～</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EU</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の規（</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REACH/RoHS/CLP</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）を中心に～</a:t>
              </a:r>
            </a:p>
          </p:txBody>
        </p:sp>
        <p:sp>
          <p:nvSpPr>
            <p:cNvPr id="43" name="正方形/長方形 42">
              <a:extLst>
                <a:ext uri="{FF2B5EF4-FFF2-40B4-BE49-F238E27FC236}">
                  <a16:creationId xmlns:a16="http://schemas.microsoft.com/office/drawing/2014/main" id="{2560FB5E-EA88-4AA3-8468-29F9C7D02799}"/>
                </a:ext>
              </a:extLst>
            </p:cNvPr>
            <p:cNvSpPr/>
            <p:nvPr/>
          </p:nvSpPr>
          <p:spPr>
            <a:xfrm>
              <a:off x="354979" y="3845042"/>
              <a:ext cx="2623210" cy="576064"/>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規制対応</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Ⅰ-2】1</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日丸ごと化学物質管理漬け ～日米中等の規制（</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REACH</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系</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/RoHS</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系を中心に）～</a:t>
              </a:r>
            </a:p>
          </p:txBody>
        </p:sp>
        <p:sp>
          <p:nvSpPr>
            <p:cNvPr id="44" name="正方形/長方形 43">
              <a:extLst>
                <a:ext uri="{FF2B5EF4-FFF2-40B4-BE49-F238E27FC236}">
                  <a16:creationId xmlns:a16="http://schemas.microsoft.com/office/drawing/2014/main" id="{A04178A4-C562-410A-8837-B57336B0B4A1}"/>
                </a:ext>
              </a:extLst>
            </p:cNvPr>
            <p:cNvSpPr/>
            <p:nvPr/>
          </p:nvSpPr>
          <p:spPr>
            <a:xfrm>
              <a:off x="375527" y="5232015"/>
              <a:ext cx="2623211" cy="76944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製品を輸出者は輸出先の法規制を順守する必要があります。違反した場合、製品の回収や罰金などが生じます。まずは相手を良く知るところから。　　　　　　　　　　　　　　　　　　</a:t>
              </a:r>
            </a:p>
          </p:txBody>
        </p:sp>
        <p:sp>
          <p:nvSpPr>
            <p:cNvPr id="45" name="正方形/長方形 44">
              <a:extLst>
                <a:ext uri="{FF2B5EF4-FFF2-40B4-BE49-F238E27FC236}">
                  <a16:creationId xmlns:a16="http://schemas.microsoft.com/office/drawing/2014/main" id="{382C8644-5B25-49C3-BE4D-E115022F62C9}"/>
                </a:ext>
              </a:extLst>
            </p:cNvPr>
            <p:cNvSpPr/>
            <p:nvPr/>
          </p:nvSpPr>
          <p:spPr>
            <a:xfrm>
              <a:off x="354979" y="4420885"/>
              <a:ext cx="2623210" cy="602487"/>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規制対応</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３</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欧州</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中国</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RoHS</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管理規則の求める順法証明と技術文書の作り方</a:t>
              </a:r>
              <a:endParaRPr kumimoji="0" lang="ja-JP" altLang="ja-JP"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6" name="直線コネクタ 45">
              <a:extLst>
                <a:ext uri="{FF2B5EF4-FFF2-40B4-BE49-F238E27FC236}">
                  <a16:creationId xmlns:a16="http://schemas.microsoft.com/office/drawing/2014/main" id="{38762E0A-AC82-4DC5-B5E8-2FC9EEEFC92F}"/>
                </a:ext>
              </a:extLst>
            </p:cNvPr>
            <p:cNvCxnSpPr>
              <a:endCxn id="33" idx="0"/>
            </p:cNvCxnSpPr>
            <p:nvPr/>
          </p:nvCxnSpPr>
          <p:spPr>
            <a:xfrm>
              <a:off x="4571902" y="2524777"/>
              <a:ext cx="1079" cy="140739"/>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13661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集合型セミナー（事業所の化学物質管理）</a:t>
            </a:r>
            <a:endParaRPr kumimoji="1" lang="ja-JP" altLang="en-US" dirty="0"/>
          </a:p>
        </p:txBody>
      </p:sp>
      <p:sp>
        <p:nvSpPr>
          <p:cNvPr id="4" name="スライド番号プレースホルダー 3"/>
          <p:cNvSpPr>
            <a:spLocks noGrp="1"/>
          </p:cNvSpPr>
          <p:nvPr>
            <p:ph type="sldNum" sz="quarter" idx="12"/>
          </p:nvPr>
        </p:nvSpPr>
        <p:spPr>
          <a:xfrm>
            <a:off x="2483768" y="6492875"/>
            <a:ext cx="2133600" cy="365125"/>
          </a:xfrm>
        </p:spPr>
        <p:txBody>
          <a:bodyPr/>
          <a:lstStyle/>
          <a:p>
            <a:fld id="{C16DEB63-FF42-5E48-95A5-1B67DBEF025F}" type="slidenum">
              <a:rPr lang="ja-JP" altLang="en-US" smtClean="0">
                <a:solidFill>
                  <a:schemeClr val="bg1"/>
                </a:solidFill>
              </a:rPr>
              <a:pPr/>
              <a:t>7</a:t>
            </a:fld>
            <a:endParaRPr lang="ja-JP" altLang="en-US" dirty="0">
              <a:solidFill>
                <a:schemeClr val="bg1"/>
              </a:solidFill>
            </a:endParaRPr>
          </a:p>
        </p:txBody>
      </p:sp>
      <p:sp>
        <p:nvSpPr>
          <p:cNvPr id="8" name="正方形/長方形 7"/>
          <p:cNvSpPr/>
          <p:nvPr/>
        </p:nvSpPr>
        <p:spPr>
          <a:xfrm>
            <a:off x="533399" y="1805169"/>
            <a:ext cx="8399793" cy="2031325"/>
          </a:xfrm>
          <a:prstGeom prst="rect">
            <a:avLst/>
          </a:prstGeom>
        </p:spPr>
        <p:txBody>
          <a:bodyPr wrap="square">
            <a:spAutoFit/>
          </a:bodyPr>
          <a:lstStyle/>
          <a:p>
            <a:pPr algn="just"/>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基礎講座</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事業所の化学物質管理</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国内法の理解と注意点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（川下事業者向け入門講座）</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化学品を製造しない事業所であっても、購入資材中の化学品使用による事業所の安全管理、排出管理、労働者の安全衛生など、いくつもの規制が存在します。事業所が係る化学物質関連法規制を俯瞰し、総合的な順法管理の基本を解説し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just"/>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実践</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担当者のための</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SDS/GHS</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ラベル作成の基礎</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（実務者講座）</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GHS</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分類・ラベル・</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の基礎、</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の必要性や適用範囲、読み方、見方のポイントをわかりやすく説明します。これから、</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をどのように扱って行けばよいか、取引先から</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を入手・管理される方にお勧めです。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0594" y="1124744"/>
            <a:ext cx="1657350" cy="520775"/>
          </a:xfrm>
          <a:prstGeom prst="rect">
            <a:avLst/>
          </a:prstGeom>
          <a:noFill/>
          <a:ln>
            <a:noFill/>
          </a:ln>
        </p:spPr>
      </p:pic>
      <p:sp>
        <p:nvSpPr>
          <p:cNvPr id="11" name="正方形/長方形 10"/>
          <p:cNvSpPr/>
          <p:nvPr/>
        </p:nvSpPr>
        <p:spPr>
          <a:xfrm>
            <a:off x="533400" y="1117879"/>
            <a:ext cx="8610600" cy="646331"/>
          </a:xfrm>
          <a:prstGeom prst="rect">
            <a:avLst/>
          </a:prstGeom>
        </p:spPr>
        <p:txBody>
          <a:bodyPr wrap="square">
            <a:spAutoFit/>
          </a:bodyPr>
          <a:lstStyle/>
          <a:p>
            <a:pPr defTabSz="457200"/>
            <a:r>
              <a:rPr lang="ja-JP" altLang="en-US" dirty="0">
                <a:solidFill>
                  <a:prstClr val="black"/>
                </a:solidFill>
              </a:rPr>
              <a:t>労働者の安全と地域の安心、そして何より自分自身のために、</a:t>
            </a:r>
            <a:endParaRPr lang="en-US" altLang="ja-JP" dirty="0">
              <a:solidFill>
                <a:prstClr val="black"/>
              </a:solidFill>
            </a:endParaRPr>
          </a:p>
          <a:p>
            <a:pPr defTabSz="457200"/>
            <a:r>
              <a:rPr lang="ja-JP" altLang="en-US" dirty="0">
                <a:solidFill>
                  <a:prstClr val="black"/>
                </a:solidFill>
              </a:rPr>
              <a:t>当たり前の話を一度見直してみませんか？</a:t>
            </a:r>
          </a:p>
        </p:txBody>
      </p:sp>
    </p:spTree>
    <p:extLst>
      <p:ext uri="{BB962C8B-B14F-4D97-AF65-F5344CB8AC3E}">
        <p14:creationId xmlns:p14="http://schemas.microsoft.com/office/powerpoint/2010/main" val="2382955824"/>
      </p:ext>
    </p:extLst>
  </p:cSld>
  <p:clrMapOvr>
    <a:masterClrMapping/>
  </p:clrMapOvr>
  <mc:AlternateContent xmlns:mc="http://schemas.openxmlformats.org/markup-compatibility/2006" xmlns:p14="http://schemas.microsoft.com/office/powerpoint/2010/main">
    <mc:Choice Requires="p14">
      <p:transition spd="slow" p14:dur="2000" advTm="1954"/>
    </mc:Choice>
    <mc:Fallback xmlns="">
      <p:transition spd="slow" advTm="195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t>事業所の化学物質管理に関するセミナー</a:t>
            </a:r>
            <a:endParaRPr kumimoji="1" lang="ja-JP" altLang="en-US" dirty="0"/>
          </a:p>
        </p:txBody>
      </p:sp>
      <p:sp>
        <p:nvSpPr>
          <p:cNvPr id="5" name="正方形/長方形 4"/>
          <p:cNvSpPr/>
          <p:nvPr/>
        </p:nvSpPr>
        <p:spPr>
          <a:xfrm>
            <a:off x="8507896" y="6432605"/>
            <a:ext cx="636104" cy="4253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4EC7BC8F-1EEF-4017-A44F-AB81DB9432FF}"/>
              </a:ext>
            </a:extLst>
          </p:cNvPr>
          <p:cNvGrpSpPr/>
          <p:nvPr/>
        </p:nvGrpSpPr>
        <p:grpSpPr>
          <a:xfrm>
            <a:off x="755576" y="1196752"/>
            <a:ext cx="7756989" cy="4623226"/>
            <a:chOff x="770562" y="1065382"/>
            <a:chExt cx="7756989" cy="4623226"/>
          </a:xfrm>
        </p:grpSpPr>
        <p:sp>
          <p:nvSpPr>
            <p:cNvPr id="17" name="正方形/長方形 16">
              <a:extLst>
                <a:ext uri="{FF2B5EF4-FFF2-40B4-BE49-F238E27FC236}">
                  <a16:creationId xmlns:a16="http://schemas.microsoft.com/office/drawing/2014/main" id="{0C291CB7-376A-41DF-BBBB-BC3B917D6E25}"/>
                </a:ext>
              </a:extLst>
            </p:cNvPr>
            <p:cNvSpPr/>
            <p:nvPr/>
          </p:nvSpPr>
          <p:spPr>
            <a:xfrm>
              <a:off x="2465647" y="2056713"/>
              <a:ext cx="4210492" cy="938719"/>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化学品を製造しない事業所であっても、購入化学品使用による事業所の安全管理、排出管理、労働者の安全衛生など、いくつもの規制が存在します。事業所が係る化学物質関連法規制を俯瞰し、総合的な順法管理の基本を解説します。</a:t>
              </a:r>
              <a:endParaRPr kumimoji="0" lang="en-US" altLang="ja-JP" sz="11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（川下事業者向け入門講座）</a:t>
              </a:r>
            </a:p>
          </p:txBody>
        </p:sp>
        <p:sp>
          <p:nvSpPr>
            <p:cNvPr id="18" name="テキスト ボックス 17">
              <a:extLst>
                <a:ext uri="{FF2B5EF4-FFF2-40B4-BE49-F238E27FC236}">
                  <a16:creationId xmlns:a16="http://schemas.microsoft.com/office/drawing/2014/main" id="{E9C82829-84E7-41E3-9B29-0D757F068A80}"/>
                </a:ext>
              </a:extLst>
            </p:cNvPr>
            <p:cNvSpPr txBox="1"/>
            <p:nvPr/>
          </p:nvSpPr>
          <p:spPr>
            <a:xfrm>
              <a:off x="4015790" y="1065382"/>
              <a:ext cx="1107996" cy="276999"/>
            </a:xfrm>
            <a:prstGeom prst="rect">
              <a:avLst/>
            </a:prstGeom>
            <a:gradFill>
              <a:gsLst>
                <a:gs pos="0">
                  <a:srgbClr val="5E9EFF"/>
                </a:gs>
                <a:gs pos="39999">
                  <a:srgbClr val="85C2FF"/>
                </a:gs>
                <a:gs pos="70000">
                  <a:srgbClr val="C4D6EB"/>
                </a:gs>
                <a:gs pos="100000">
                  <a:srgbClr val="FFEBFA"/>
                </a:gs>
              </a:gsLst>
              <a:lin ang="5400000" scaled="0"/>
            </a:gradFill>
            <a:ln>
              <a:solidFill>
                <a:srgbClr val="1F497D">
                  <a:lumMod val="20000"/>
                  <a:lumOff val="80000"/>
                </a:srgbClr>
              </a:solid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rPr>
                <a:t>【</a:t>
              </a:r>
              <a:r>
                <a:rPr kumimoji="0" lang="ja-JP" altLang="en-US" sz="1200" b="1" i="0" u="none" strike="noStrike" kern="0" cap="none" spc="0" normalizeH="0" baseline="0" noProof="0" dirty="0">
                  <a:ln>
                    <a:noFill/>
                  </a:ln>
                  <a:solidFill>
                    <a:prstClr val="black"/>
                  </a:solidFill>
                  <a:effectLst/>
                  <a:uLnTx/>
                  <a:uFillTx/>
                </a:rPr>
                <a:t>基礎講座</a:t>
              </a:r>
              <a:r>
                <a:rPr kumimoji="0" lang="en-US" altLang="ja-JP" sz="1200" b="1" i="0" u="none" strike="noStrike" kern="0" cap="none" spc="0" normalizeH="0" baseline="0" noProof="0" dirty="0">
                  <a:ln>
                    <a:noFill/>
                  </a:ln>
                  <a:solidFill>
                    <a:prstClr val="black"/>
                  </a:solidFill>
                  <a:effectLst/>
                  <a:uLnTx/>
                  <a:uFillTx/>
                </a:rPr>
                <a:t>Ⅱ】</a:t>
              </a:r>
            </a:p>
          </p:txBody>
        </p:sp>
        <p:sp>
          <p:nvSpPr>
            <p:cNvPr id="19" name="正方形/長方形 18">
              <a:extLst>
                <a:ext uri="{FF2B5EF4-FFF2-40B4-BE49-F238E27FC236}">
                  <a16:creationId xmlns:a16="http://schemas.microsoft.com/office/drawing/2014/main" id="{D6FC97CB-B52B-4C39-AF8D-D9CA5D28E7C7}"/>
                </a:ext>
              </a:extLst>
            </p:cNvPr>
            <p:cNvSpPr/>
            <p:nvPr/>
          </p:nvSpPr>
          <p:spPr>
            <a:xfrm>
              <a:off x="770562" y="4285562"/>
              <a:ext cx="3708971" cy="606961"/>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実践</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担当者のための</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SDS/GHS</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ラベル作成の基礎（</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PART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１：</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GHS</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分類・ラベル・</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SDS</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の基礎、必要性）</a:t>
              </a:r>
              <a:endParaRPr kumimoji="0" lang="ja-JP"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id="{FE66CFEC-D7FB-41BC-9FED-E2E3983C78F9}"/>
                </a:ext>
              </a:extLst>
            </p:cNvPr>
            <p:cNvSpPr/>
            <p:nvPr/>
          </p:nvSpPr>
          <p:spPr>
            <a:xfrm>
              <a:off x="2465795" y="1458591"/>
              <a:ext cx="4208217" cy="469287"/>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基礎講座</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事業所の化学物質管理</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国内法の理解と注意点</a:t>
              </a:r>
            </a:p>
          </p:txBody>
        </p:sp>
        <p:sp>
          <p:nvSpPr>
            <p:cNvPr id="21" name="正方形/長方形 20">
              <a:extLst>
                <a:ext uri="{FF2B5EF4-FFF2-40B4-BE49-F238E27FC236}">
                  <a16:creationId xmlns:a16="http://schemas.microsoft.com/office/drawing/2014/main" id="{A3EB57AD-8238-4B9E-92DB-30C99C564EB7}"/>
                </a:ext>
              </a:extLst>
            </p:cNvPr>
            <p:cNvSpPr/>
            <p:nvPr/>
          </p:nvSpPr>
          <p:spPr>
            <a:xfrm>
              <a:off x="1953428" y="5088444"/>
              <a:ext cx="5598078" cy="60016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ＳＤＳやＧＨＳラベルによる化学品情報の提供は法令で定められています。現場の管理者や担当者が実務で対応していくために知識とスキルを身に着けるセミナーです。</a:t>
              </a:r>
              <a:endParaRPr kumimoji="0" lang="en-US" altLang="ja-JP" sz="11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a:t>
              </a:r>
              <a:r>
                <a:rPr kumimoji="0" lang="en-US" altLang="ja-JP" sz="1100" b="0" i="0" u="none" strike="noStrike" kern="0" cap="none" spc="0" normalizeH="0" baseline="0" noProof="0" dirty="0">
                  <a:ln>
                    <a:noFill/>
                  </a:ln>
                  <a:solidFill>
                    <a:prstClr val="black"/>
                  </a:solidFill>
                  <a:effectLst/>
                  <a:uLnTx/>
                  <a:uFillTx/>
                </a:rPr>
                <a:t>SDS</a:t>
              </a:r>
              <a:r>
                <a:rPr kumimoji="0" lang="ja-JP" altLang="en-US" sz="1100" b="0" i="0" u="none" strike="noStrike" kern="0" cap="none" spc="0" normalizeH="0" baseline="0" noProof="0" dirty="0">
                  <a:ln>
                    <a:noFill/>
                  </a:ln>
                  <a:solidFill>
                    <a:prstClr val="black"/>
                  </a:solidFill>
                  <a:effectLst/>
                  <a:uLnTx/>
                  <a:uFillTx/>
                </a:rPr>
                <a:t>の基礎を学びたい方向け講座）</a:t>
              </a:r>
              <a:r>
                <a:rPr kumimoji="0" lang="ja-JP" altLang="en-US" sz="1100" b="0" i="0" u="none" strike="noStrike" kern="0" cap="none" spc="0" normalizeH="0" baseline="0" noProof="0" dirty="0">
                  <a:ln>
                    <a:noFill/>
                  </a:ln>
                  <a:solidFill>
                    <a:srgbClr val="FF0000"/>
                  </a:solidFill>
                  <a:effectLst/>
                  <a:uLnTx/>
                  <a:uFillTx/>
                </a:rPr>
                <a:t>　</a:t>
              </a:r>
              <a:endParaRPr kumimoji="0" lang="ja-JP" altLang="en-US" sz="1100" b="0" i="0" u="none" strike="noStrike" kern="0" cap="none" spc="0" normalizeH="0" baseline="0" noProof="0" dirty="0">
                <a:ln>
                  <a:noFill/>
                </a:ln>
                <a:solidFill>
                  <a:prstClr val="black"/>
                </a:solidFill>
                <a:effectLst/>
                <a:uLnTx/>
                <a:uFillTx/>
              </a:endParaRPr>
            </a:p>
          </p:txBody>
        </p:sp>
        <p:sp>
          <p:nvSpPr>
            <p:cNvPr id="22" name="テキスト ボックス 21">
              <a:extLst>
                <a:ext uri="{FF2B5EF4-FFF2-40B4-BE49-F238E27FC236}">
                  <a16:creationId xmlns:a16="http://schemas.microsoft.com/office/drawing/2014/main" id="{AA9AA75A-26E9-49E9-8619-5ACC6B490084}"/>
                </a:ext>
              </a:extLst>
            </p:cNvPr>
            <p:cNvSpPr txBox="1"/>
            <p:nvPr/>
          </p:nvSpPr>
          <p:spPr>
            <a:xfrm>
              <a:off x="3224355" y="3386369"/>
              <a:ext cx="2700000" cy="461665"/>
            </a:xfrm>
            <a:prstGeom prst="rect">
              <a:avLst/>
            </a:prstGeom>
            <a:gradFill>
              <a:gsLst>
                <a:gs pos="0">
                  <a:srgbClr val="5E9EFF"/>
                </a:gs>
                <a:gs pos="39999">
                  <a:srgbClr val="85C2FF"/>
                </a:gs>
                <a:gs pos="70000">
                  <a:srgbClr val="C4D6EB"/>
                </a:gs>
                <a:gs pos="100000">
                  <a:srgbClr val="FFEBFA"/>
                </a:gs>
              </a:gsLst>
              <a:lin ang="5400000" scaled="0"/>
            </a:gradFill>
            <a:ln>
              <a:solidFill>
                <a:srgbClr val="1F497D">
                  <a:lumMod val="20000"/>
                  <a:lumOff val="80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rPr>
                <a:t>【</a:t>
              </a:r>
              <a:r>
                <a:rPr kumimoji="0" lang="ja-JP" altLang="en-US" sz="1200" b="1" i="0" u="none" strike="noStrike" kern="0" cap="none" spc="0" normalizeH="0" baseline="0" noProof="0" dirty="0">
                  <a:ln>
                    <a:noFill/>
                  </a:ln>
                  <a:solidFill>
                    <a:prstClr val="black"/>
                  </a:solidFill>
                  <a:effectLst/>
                  <a:uLnTx/>
                  <a:uFillTx/>
                </a:rPr>
                <a:t>実践</a:t>
              </a:r>
              <a:r>
                <a:rPr kumimoji="0" lang="en-US" altLang="ja-JP" sz="1200" b="1" i="0" u="none" strike="noStrike" kern="0" cap="none" spc="0" normalizeH="0" baseline="0" noProof="0" dirty="0">
                  <a:ln>
                    <a:noFill/>
                  </a:ln>
                  <a:solidFill>
                    <a:prstClr val="black"/>
                  </a:solidFill>
                  <a:effectLst/>
                  <a:uLnTx/>
                  <a:uFillTx/>
                </a:rPr>
                <a:t>Ⅱ】</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rPr>
                <a:t>法令要求に対する対応</a:t>
              </a:r>
              <a:endParaRPr kumimoji="0" lang="en-US" altLang="ja-JP" sz="1200" b="1" i="0" u="none" strike="noStrike" kern="0" cap="none" spc="0" normalizeH="0" baseline="0" noProof="0" dirty="0">
                <a:ln>
                  <a:noFill/>
                </a:ln>
                <a:solidFill>
                  <a:prstClr val="black"/>
                </a:solidFill>
                <a:effectLst/>
                <a:uLnTx/>
                <a:uFillTx/>
              </a:endParaRPr>
            </a:p>
          </p:txBody>
        </p:sp>
        <p:cxnSp>
          <p:nvCxnSpPr>
            <p:cNvPr id="25" name="カギ線コネクタ 34">
              <a:extLst>
                <a:ext uri="{FF2B5EF4-FFF2-40B4-BE49-F238E27FC236}">
                  <a16:creationId xmlns:a16="http://schemas.microsoft.com/office/drawing/2014/main" id="{9919B478-016B-4880-9343-1E06E623BEC7}"/>
                </a:ext>
              </a:extLst>
            </p:cNvPr>
            <p:cNvCxnSpPr>
              <a:stCxn id="17" idx="2"/>
              <a:endCxn id="22" idx="0"/>
            </p:cNvCxnSpPr>
            <p:nvPr/>
          </p:nvCxnSpPr>
          <p:spPr>
            <a:xfrm rot="16200000" flipH="1">
              <a:off x="4377156" y="3189169"/>
              <a:ext cx="390937" cy="3462"/>
            </a:xfrm>
            <a:prstGeom prst="bentConnector3">
              <a:avLst>
                <a:gd name="adj1" fmla="val 50000"/>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28" name="正方形/長方形 27">
              <a:extLst>
                <a:ext uri="{FF2B5EF4-FFF2-40B4-BE49-F238E27FC236}">
                  <a16:creationId xmlns:a16="http://schemas.microsoft.com/office/drawing/2014/main" id="{AE37C818-A9A7-4EC4-8AFF-A3770FAC4735}"/>
                </a:ext>
              </a:extLst>
            </p:cNvPr>
            <p:cNvSpPr/>
            <p:nvPr/>
          </p:nvSpPr>
          <p:spPr>
            <a:xfrm>
              <a:off x="4818580" y="4275288"/>
              <a:ext cx="3708971" cy="606961"/>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実践</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担当者のための</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SDS/GHS</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ラベル作成の基礎（</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Prat</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２</a:t>
              </a:r>
              <a:r>
                <a:rPr kumimoji="0" lang="en-US"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GHS</a:t>
              </a:r>
              <a:r>
                <a:rPr kumimoji="0" lang="ja-JP" altLang="en-US"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による危険有害性分類）</a:t>
              </a:r>
              <a:endParaRPr kumimoji="0" lang="ja-JP" altLang="ja-JP" sz="1200"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9" name="コネクタ: カギ線 28">
              <a:extLst>
                <a:ext uri="{FF2B5EF4-FFF2-40B4-BE49-F238E27FC236}">
                  <a16:creationId xmlns:a16="http://schemas.microsoft.com/office/drawing/2014/main" id="{94CED000-6051-4DFB-886F-4E89397A7AF8}"/>
                </a:ext>
              </a:extLst>
            </p:cNvPr>
            <p:cNvCxnSpPr>
              <a:cxnSpLocks/>
              <a:stCxn id="22" idx="2"/>
              <a:endCxn id="19" idx="0"/>
            </p:cNvCxnSpPr>
            <p:nvPr/>
          </p:nvCxnSpPr>
          <p:spPr>
            <a:xfrm rot="5400000">
              <a:off x="3380938" y="3092145"/>
              <a:ext cx="437528" cy="1949307"/>
            </a:xfrm>
            <a:prstGeom prst="bentConnector3">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1" name="コネクタ: カギ線 30">
              <a:extLst>
                <a:ext uri="{FF2B5EF4-FFF2-40B4-BE49-F238E27FC236}">
                  <a16:creationId xmlns:a16="http://schemas.microsoft.com/office/drawing/2014/main" id="{5DFC3E7D-E896-4211-B0A1-9E1C3ED2AE2A}"/>
                </a:ext>
              </a:extLst>
            </p:cNvPr>
            <p:cNvCxnSpPr>
              <a:cxnSpLocks/>
              <a:stCxn id="22" idx="2"/>
              <a:endCxn id="28" idx="0"/>
            </p:cNvCxnSpPr>
            <p:nvPr/>
          </p:nvCxnSpPr>
          <p:spPr>
            <a:xfrm rot="16200000" flipH="1">
              <a:off x="5410083" y="3012305"/>
              <a:ext cx="427254" cy="2098711"/>
            </a:xfrm>
            <a:prstGeom prst="bentConnector3">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343316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講師の派遣</a:t>
            </a:r>
          </a:p>
        </p:txBody>
      </p:sp>
      <p:sp>
        <p:nvSpPr>
          <p:cNvPr id="3" name="コンテンツ プレースホルダー 2"/>
          <p:cNvSpPr>
            <a:spLocks noGrp="1"/>
          </p:cNvSpPr>
          <p:nvPr>
            <p:ph idx="1"/>
          </p:nvPr>
        </p:nvSpPr>
        <p:spPr>
          <a:xfrm>
            <a:off x="608343" y="1143000"/>
            <a:ext cx="8372475" cy="4014192"/>
          </a:xfrm>
        </p:spPr>
        <p:txBody>
          <a:bodyPr>
            <a:normAutofit/>
          </a:bodyPr>
          <a:lstStyle/>
          <a:p>
            <a:pPr marL="0" indent="0">
              <a:buSzPct val="80000"/>
              <a:buNone/>
            </a:pPr>
            <a:r>
              <a:rPr lang="ja-JP" altLang="en-US" sz="2000" dirty="0">
                <a:latin typeface="+mn-ea"/>
              </a:rPr>
              <a:t>当協会の専門家を講師として派遣するサービスです。</a:t>
            </a:r>
            <a:endParaRPr lang="en-US" altLang="ja-JP" sz="2000" dirty="0">
              <a:latin typeface="+mn-ea"/>
            </a:endParaRPr>
          </a:p>
          <a:p>
            <a:pPr marL="0" indent="0">
              <a:buSzPct val="80000"/>
              <a:buNone/>
            </a:pPr>
            <a:endParaRPr kumimoji="1" lang="en-US" altLang="ja-JP" sz="1800" dirty="0">
              <a:latin typeface="+mn-ea"/>
            </a:endParaRPr>
          </a:p>
          <a:p>
            <a:pPr marL="0" indent="0">
              <a:buSzPct val="80000"/>
              <a:buNone/>
            </a:pPr>
            <a:r>
              <a:rPr lang="ja-JP" altLang="en-US" sz="1800" dirty="0">
                <a:latin typeface="+mn-ea"/>
              </a:rPr>
              <a:t>① </a:t>
            </a:r>
            <a:r>
              <a:rPr kumimoji="1" lang="ja-JP" altLang="en-US" sz="1800" dirty="0">
                <a:latin typeface="+mn-ea"/>
              </a:rPr>
              <a:t>当協会の行っている既存セミナーの内容で講演します。</a:t>
            </a:r>
            <a:endParaRPr kumimoji="1" lang="en-US" altLang="ja-JP" sz="1800" dirty="0">
              <a:latin typeface="+mn-ea"/>
            </a:endParaRPr>
          </a:p>
          <a:p>
            <a:pPr marL="0" indent="0">
              <a:buSzPct val="80000"/>
              <a:buNone/>
            </a:pPr>
            <a:endParaRPr lang="en-US" altLang="ja-JP" sz="800" dirty="0">
              <a:latin typeface="+mn-ea"/>
            </a:endParaRPr>
          </a:p>
          <a:p>
            <a:pPr marL="457200" lvl="1" indent="0">
              <a:buSzPct val="80000"/>
              <a:buNone/>
            </a:pPr>
            <a:r>
              <a:rPr kumimoji="1" lang="ja-JP" altLang="en-US" sz="1800" dirty="0">
                <a:latin typeface="+mn-ea"/>
              </a:rPr>
              <a:t>・項目の重点化や時間配分などはご要望にお応えします。</a:t>
            </a:r>
            <a:endParaRPr kumimoji="1" lang="en-US" altLang="ja-JP" sz="1800" dirty="0">
              <a:latin typeface="+mn-ea"/>
            </a:endParaRPr>
          </a:p>
          <a:p>
            <a:pPr marL="457200" lvl="1" indent="0">
              <a:buSzPct val="80000"/>
              <a:buNone/>
            </a:pPr>
            <a:r>
              <a:rPr lang="ja-JP" altLang="en-US" sz="1800" dirty="0">
                <a:latin typeface="+mn-ea"/>
              </a:rPr>
              <a:t>・大幅な内容の変更や追加の資料が必要な場合は、別途資料作成費が必要です。</a:t>
            </a:r>
            <a:endParaRPr lang="en-US" altLang="ja-JP" sz="1800" dirty="0">
              <a:latin typeface="+mn-ea"/>
            </a:endParaRPr>
          </a:p>
          <a:p>
            <a:pPr marL="457200" lvl="1" indent="0">
              <a:buSzPct val="80000"/>
              <a:buNone/>
            </a:pPr>
            <a:endParaRPr kumimoji="1" lang="en-US" altLang="ja-JP" sz="1800" dirty="0">
              <a:latin typeface="+mn-ea"/>
            </a:endParaRPr>
          </a:p>
          <a:p>
            <a:pPr marL="0" indent="0">
              <a:buSzPct val="80000"/>
              <a:buNone/>
            </a:pPr>
            <a:r>
              <a:rPr lang="ja-JP" altLang="en-US" sz="1800" dirty="0">
                <a:latin typeface="+mn-ea"/>
              </a:rPr>
              <a:t>② 御社の各種課題や目的、ご希望に応じた内容、構成にて教材を作成し、研修を行います。</a:t>
            </a:r>
            <a:endParaRPr lang="en-US" altLang="ja-JP" sz="1800" dirty="0">
              <a:latin typeface="+mn-ea"/>
            </a:endParaRPr>
          </a:p>
          <a:p>
            <a:pPr marL="0" indent="0">
              <a:buSzPct val="80000"/>
              <a:buNone/>
            </a:pPr>
            <a:endParaRPr lang="en-US" altLang="ja-JP" sz="800" dirty="0">
              <a:latin typeface="+mn-ea"/>
            </a:endParaRPr>
          </a:p>
          <a:p>
            <a:pPr marL="457200" lvl="1" indent="0">
              <a:buSzPct val="80000"/>
              <a:buNone/>
            </a:pPr>
            <a:r>
              <a:rPr kumimoji="1" lang="ja-JP" altLang="en-US" sz="1800" dirty="0">
                <a:latin typeface="+mn-ea"/>
              </a:rPr>
              <a:t>・打合せを行って内容を組み立てる</a:t>
            </a:r>
            <a:r>
              <a:rPr lang="ja-JP" altLang="en-US" sz="1800" dirty="0">
                <a:latin typeface="+mn-ea"/>
              </a:rPr>
              <a:t>講師派遣で、より個別の課題に対応します。</a:t>
            </a:r>
            <a:endParaRPr lang="en-US" altLang="ja-JP" sz="1800" dirty="0">
              <a:latin typeface="+mn-ea"/>
            </a:endParaRPr>
          </a:p>
          <a:p>
            <a:pPr marL="457200" lvl="1" indent="0">
              <a:buSzPct val="80000"/>
              <a:buNone/>
            </a:pPr>
            <a:r>
              <a:rPr lang="ja-JP" altLang="en-US" sz="1800" dirty="0">
                <a:latin typeface="+mn-ea"/>
              </a:rPr>
              <a:t>・料金は内容により都度お見積りいたします。</a:t>
            </a:r>
            <a:endParaRPr lang="en-US" altLang="ja-JP" sz="1800" dirty="0">
              <a:latin typeface="+mn-ea"/>
            </a:endParaRPr>
          </a:p>
          <a:p>
            <a:pPr marL="457200" lvl="1" indent="0">
              <a:buSzPct val="80000"/>
              <a:buNone/>
            </a:pPr>
            <a:endParaRPr lang="en-US" altLang="ja-JP" sz="1800" dirty="0">
              <a:latin typeface="+mn-ea"/>
            </a:endParaRPr>
          </a:p>
          <a:p>
            <a:pPr marL="457200" lvl="1" indent="0">
              <a:buSzPct val="80000"/>
              <a:buNone/>
            </a:pPr>
            <a:endParaRPr lang="ja-JP" altLang="en-US" sz="1800" dirty="0">
              <a:latin typeface="+mn-ea"/>
            </a:endParaRPr>
          </a:p>
        </p:txBody>
      </p:sp>
      <p:sp>
        <p:nvSpPr>
          <p:cNvPr id="4" name="スライド番号プレースホルダー 3"/>
          <p:cNvSpPr>
            <a:spLocks noGrp="1"/>
          </p:cNvSpPr>
          <p:nvPr>
            <p:ph type="sldNum" sz="quarter" idx="12"/>
          </p:nvPr>
        </p:nvSpPr>
        <p:spPr>
          <a:xfrm>
            <a:off x="2411760" y="6492875"/>
            <a:ext cx="2133600" cy="365125"/>
          </a:xfrm>
        </p:spPr>
        <p:txBody>
          <a:bodyPr/>
          <a:lstStyle/>
          <a:p>
            <a:fld id="{C16DEB63-FF42-5E48-95A5-1B67DBEF025F}" type="slidenum">
              <a:rPr lang="ja-JP" altLang="en-US" smtClean="0">
                <a:solidFill>
                  <a:schemeClr val="bg1"/>
                </a:solidFill>
                <a:latin typeface="ＭＳ Ｐゴシック"/>
              </a:rPr>
              <a:pPr/>
              <a:t>9</a:t>
            </a:fld>
            <a:endParaRPr lang="ja-JP" altLang="en-US" dirty="0">
              <a:solidFill>
                <a:schemeClr val="bg1"/>
              </a:solidFill>
              <a:latin typeface="ＭＳ Ｐゴシック"/>
            </a:endParaRPr>
          </a:p>
        </p:txBody>
      </p:sp>
      <p:sp>
        <p:nvSpPr>
          <p:cNvPr id="8" name="正方形/長方形 7"/>
          <p:cNvSpPr/>
          <p:nvPr/>
        </p:nvSpPr>
        <p:spPr>
          <a:xfrm>
            <a:off x="323528" y="5373216"/>
            <a:ext cx="4752528" cy="369332"/>
          </a:xfrm>
          <a:prstGeom prst="rect">
            <a:avLst/>
          </a:prstGeom>
        </p:spPr>
        <p:txBody>
          <a:bodyPr wrap="square">
            <a:spAutoFit/>
          </a:bodyPr>
          <a:lstStyle/>
          <a:p>
            <a:pPr lvl="1" defTabSz="457200">
              <a:buSzPct val="80000"/>
            </a:pPr>
            <a:r>
              <a:rPr lang="ja-JP" altLang="en-US" dirty="0">
                <a:solidFill>
                  <a:prstClr val="black"/>
                </a:solidFill>
                <a:latin typeface="ＭＳ Ｐゴシック"/>
              </a:rPr>
              <a:t>お問い合わせ先：　</a:t>
            </a:r>
            <a:r>
              <a:rPr lang="en-US" altLang="ja-JP" dirty="0">
                <a:solidFill>
                  <a:prstClr val="black"/>
                </a:solidFill>
                <a:latin typeface="ＭＳ Ｐゴシック"/>
                <a:hlinkClick r:id="rId2"/>
              </a:rPr>
              <a:t>chemicals@jemai.or.jp</a:t>
            </a:r>
            <a:endParaRPr lang="en-US" altLang="ja-JP" dirty="0">
              <a:solidFill>
                <a:prstClr val="black"/>
              </a:solidFill>
              <a:latin typeface="ＭＳ Ｐゴシック"/>
            </a:endParaRPr>
          </a:p>
        </p:txBody>
      </p:sp>
    </p:spTree>
    <p:extLst>
      <p:ext uri="{BB962C8B-B14F-4D97-AF65-F5344CB8AC3E}">
        <p14:creationId xmlns:p14="http://schemas.microsoft.com/office/powerpoint/2010/main" val="286058469"/>
      </p:ext>
    </p:extLst>
  </p:cSld>
  <p:clrMapOvr>
    <a:masterClrMapping/>
  </p:clrMapOvr>
  <mc:AlternateContent xmlns:mc="http://schemas.openxmlformats.org/markup-compatibility/2006" xmlns:p14="http://schemas.microsoft.com/office/powerpoint/2010/main">
    <mc:Choice Requires="p14">
      <p:transition spd="slow" p14:dur="2000" advTm="1850"/>
    </mc:Choice>
    <mc:Fallback xmlns="">
      <p:transition spd="slow" advTm="1850"/>
    </mc:Fallback>
  </mc:AlternateContent>
</p:sld>
</file>

<file path=ppt/theme/theme1.xml><?xml version="1.0" encoding="utf-8"?>
<a:theme xmlns:a="http://schemas.openxmlformats.org/drawingml/2006/main" name="jemai_学会用_緑">
  <a:themeElements>
    <a:clrScheme name="ユーザー定義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2960</Words>
  <Application>Microsoft Office PowerPoint</Application>
  <PresentationFormat>画面に合わせる (4:3)</PresentationFormat>
  <Paragraphs>241</Paragraphs>
  <Slides>17</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HGPｺﾞｼｯｸM</vt:lpstr>
      <vt:lpstr>HGP創英角ｺﾞｼｯｸUB</vt:lpstr>
      <vt:lpstr>HGｺﾞｼｯｸE</vt:lpstr>
      <vt:lpstr>ＭＳ Ｐゴシック</vt:lpstr>
      <vt:lpstr>メイリオ</vt:lpstr>
      <vt:lpstr>小塚ゴシック Pro R</vt:lpstr>
      <vt:lpstr>Arial</vt:lpstr>
      <vt:lpstr>Calibri</vt:lpstr>
      <vt:lpstr>Wingdings</vt:lpstr>
      <vt:lpstr>jemai_学会用_緑</vt:lpstr>
      <vt:lpstr>国際化学物質管理支援センターのご案内</vt:lpstr>
      <vt:lpstr>化学物質管理　上流から下流まで</vt:lpstr>
      <vt:lpstr>PowerPoint プレゼンテーション</vt:lpstr>
      <vt:lpstr>集合型セミナー（製品中の化学物質管理）</vt:lpstr>
      <vt:lpstr>集合型セミナー（製品中の化学物質管理）</vt:lpstr>
      <vt:lpstr>製品中の化学物質管理に関するセミナー</vt:lpstr>
      <vt:lpstr>集合型セミナー（事業所の化学物質管理）</vt:lpstr>
      <vt:lpstr>事業所の化学物質管理に関するセミナー</vt:lpstr>
      <vt:lpstr>講師の派遣</vt:lpstr>
      <vt:lpstr>コンサルティング</vt:lpstr>
      <vt:lpstr>コンサルティングの実績例</vt:lpstr>
      <vt:lpstr>各国化学品登録</vt:lpstr>
      <vt:lpstr>SDS/ラベルの作成支援</vt:lpstr>
      <vt:lpstr>CATCHER（化学物質管理のための情報提供サービス）</vt:lpstr>
      <vt:lpstr>CATCHERで得られる速報情報（事例）</vt:lpstr>
      <vt:lpstr>料金のご案内</vt:lpstr>
      <vt:lpstr>お気軽にご相談ください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国際化学物質管理支援センターのご案内</dc:title>
  <dc:creator>satake</dc:creator>
  <cp:lastModifiedBy>矢口 等</cp:lastModifiedBy>
  <cp:revision>85</cp:revision>
  <cp:lastPrinted>2020-02-13T04:37:41Z</cp:lastPrinted>
  <dcterms:created xsi:type="dcterms:W3CDTF">2017-06-05T01:45:14Z</dcterms:created>
  <dcterms:modified xsi:type="dcterms:W3CDTF">2022-04-15T05:10:58Z</dcterms:modified>
</cp:coreProperties>
</file>